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handoutMasterIdLst>
    <p:handoutMasterId r:id="rId19"/>
  </p:handoutMasterIdLst>
  <p:sldIdLst>
    <p:sldId id="495" r:id="rId2"/>
    <p:sldId id="260" r:id="rId3"/>
    <p:sldId id="265" r:id="rId4"/>
    <p:sldId id="504" r:id="rId5"/>
    <p:sldId id="511" r:id="rId6"/>
    <p:sldId id="513" r:id="rId7"/>
    <p:sldId id="514" r:id="rId8"/>
    <p:sldId id="515" r:id="rId9"/>
    <p:sldId id="505" r:id="rId10"/>
    <p:sldId id="506" r:id="rId11"/>
    <p:sldId id="508" r:id="rId12"/>
    <p:sldId id="507" r:id="rId13"/>
    <p:sldId id="509" r:id="rId14"/>
    <p:sldId id="510" r:id="rId15"/>
    <p:sldId id="512" r:id="rId16"/>
    <p:sldId id="502" r:id="rId17"/>
  </p:sldIdLst>
  <p:sldSz cx="9144000" cy="6858000" type="screen4x3"/>
  <p:notesSz cx="6797675" cy="98599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80">
          <p15:clr>
            <a:srgbClr val="A4A3A4"/>
          </p15:clr>
        </p15:guide>
        <p15:guide id="2" pos="3386">
          <p15:clr>
            <a:srgbClr val="A4A3A4"/>
          </p15:clr>
        </p15:guide>
      </p15:sldGuideLst>
    </p:ext>
    <p:ext uri="{2D200454-40CA-4A62-9FC3-DE9A4176ACB9}">
      <p15:notesGuideLst xmlns:p15="http://schemas.microsoft.com/office/powerpoint/2012/main" xmlns="">
        <p15:guide id="1" orient="horz" pos="2855" userDrawn="1">
          <p15:clr>
            <a:srgbClr val="A4A3A4"/>
          </p15:clr>
        </p15:guide>
        <p15:guide id="2" pos="2141" userDrawn="1">
          <p15:clr>
            <a:srgbClr val="A4A3A4"/>
          </p15:clr>
        </p15:guide>
        <p15:guide id="3" orient="horz" pos="310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Nag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A133"/>
    <a:srgbClr val="FFC033"/>
    <a:srgbClr val="FFB001"/>
    <a:srgbClr val="BFBFBF"/>
    <a:srgbClr val="FFB762"/>
    <a:srgbClr val="D9D9D9"/>
    <a:srgbClr val="F2F2F2"/>
    <a:srgbClr val="FAFAFA"/>
    <a:srgbClr val="ECEC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8502" autoAdjust="0"/>
  </p:normalViewPr>
  <p:slideViewPr>
    <p:cSldViewPr snapToGrid="0">
      <p:cViewPr varScale="1">
        <p:scale>
          <a:sx n="107" d="100"/>
          <a:sy n="107" d="100"/>
        </p:scale>
        <p:origin x="-312" y="-90"/>
      </p:cViewPr>
      <p:guideLst>
        <p:guide orient="horz" pos="1480"/>
        <p:guide pos="3386"/>
      </p:guideLst>
    </p:cSldViewPr>
  </p:slideViewPr>
  <p:outlineViewPr>
    <p:cViewPr>
      <p:scale>
        <a:sx n="33" d="100"/>
        <a:sy n="33" d="100"/>
      </p:scale>
      <p:origin x="0" y="104"/>
    </p:cViewPr>
  </p:outlineViewPr>
  <p:notesTextViewPr>
    <p:cViewPr>
      <p:scale>
        <a:sx n="1" d="1"/>
        <a:sy n="1" d="1"/>
      </p:scale>
      <p:origin x="0" y="0"/>
    </p:cViewPr>
  </p:notesTextViewPr>
  <p:notesViewPr>
    <p:cSldViewPr snapToGrid="0" snapToObjects="1" showGuides="1">
      <p:cViewPr varScale="1">
        <p:scale>
          <a:sx n="160" d="100"/>
          <a:sy n="160" d="100"/>
        </p:scale>
        <p:origin x="-6808" y="-120"/>
      </p:cViewPr>
      <p:guideLst>
        <p:guide orient="horz" pos="2855"/>
        <p:guide orient="horz" pos="3106"/>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5861" cy="492462"/>
          </a:xfrm>
          <a:prstGeom prst="rect">
            <a:avLst/>
          </a:prstGeom>
        </p:spPr>
        <p:txBody>
          <a:bodyPr vert="horz" lIns="87863" tIns="43932" rIns="87863" bIns="43932" rtlCol="0"/>
          <a:lstStyle>
            <a:lvl1pPr algn="l">
              <a:defRPr sz="1200"/>
            </a:lvl1pPr>
          </a:lstStyle>
          <a:p>
            <a:endParaRPr lang="de-DE"/>
          </a:p>
        </p:txBody>
      </p:sp>
      <p:sp>
        <p:nvSpPr>
          <p:cNvPr id="3" name="Datumsplatzhalter 2"/>
          <p:cNvSpPr>
            <a:spLocks noGrp="1"/>
          </p:cNvSpPr>
          <p:nvPr>
            <p:ph type="dt" sz="quarter" idx="1"/>
          </p:nvPr>
        </p:nvSpPr>
        <p:spPr>
          <a:xfrm>
            <a:off x="3850295" y="2"/>
            <a:ext cx="2945861" cy="492462"/>
          </a:xfrm>
          <a:prstGeom prst="rect">
            <a:avLst/>
          </a:prstGeom>
        </p:spPr>
        <p:txBody>
          <a:bodyPr vert="horz" lIns="87863" tIns="43932" rIns="87863" bIns="43932" rtlCol="0"/>
          <a:lstStyle>
            <a:lvl1pPr algn="r">
              <a:defRPr sz="1200"/>
            </a:lvl1pPr>
          </a:lstStyle>
          <a:p>
            <a:fld id="{47BCEFDA-A950-4A53-BE88-9831352AF41C}" type="datetimeFigureOut">
              <a:rPr lang="de-DE" smtClean="0"/>
              <a:pPr/>
              <a:t>15.03.2016</a:t>
            </a:fld>
            <a:endParaRPr lang="de-DE"/>
          </a:p>
        </p:txBody>
      </p:sp>
      <p:sp>
        <p:nvSpPr>
          <p:cNvPr id="4" name="Fußzeilenplatzhalter 3"/>
          <p:cNvSpPr>
            <a:spLocks noGrp="1"/>
          </p:cNvSpPr>
          <p:nvPr>
            <p:ph type="ftr" sz="quarter" idx="2"/>
          </p:nvPr>
        </p:nvSpPr>
        <p:spPr>
          <a:xfrm>
            <a:off x="1" y="9365972"/>
            <a:ext cx="2945861" cy="492462"/>
          </a:xfrm>
          <a:prstGeom prst="rect">
            <a:avLst/>
          </a:prstGeom>
        </p:spPr>
        <p:txBody>
          <a:bodyPr vert="horz" lIns="87863" tIns="43932" rIns="87863" bIns="43932" rtlCol="0" anchor="b"/>
          <a:lstStyle>
            <a:lvl1pPr algn="l">
              <a:defRPr sz="1200"/>
            </a:lvl1pPr>
          </a:lstStyle>
          <a:p>
            <a:endParaRPr lang="de-DE"/>
          </a:p>
        </p:txBody>
      </p:sp>
      <p:sp>
        <p:nvSpPr>
          <p:cNvPr id="5" name="Foliennummernplatzhalter 4"/>
          <p:cNvSpPr>
            <a:spLocks noGrp="1"/>
          </p:cNvSpPr>
          <p:nvPr>
            <p:ph type="sldNum" sz="quarter" idx="3"/>
          </p:nvPr>
        </p:nvSpPr>
        <p:spPr>
          <a:xfrm>
            <a:off x="3850295" y="9365972"/>
            <a:ext cx="2945861" cy="492462"/>
          </a:xfrm>
          <a:prstGeom prst="rect">
            <a:avLst/>
          </a:prstGeom>
        </p:spPr>
        <p:txBody>
          <a:bodyPr vert="horz" lIns="87863" tIns="43932" rIns="87863" bIns="43932" rtlCol="0" anchor="b"/>
          <a:lstStyle>
            <a:lvl1pPr algn="r">
              <a:defRPr sz="1200"/>
            </a:lvl1pPr>
          </a:lstStyle>
          <a:p>
            <a:fld id="{FA78D80A-7893-4688-876F-2F38D09F0633}" type="slidenum">
              <a:rPr lang="de-DE" smtClean="0"/>
              <a:pPr/>
              <a:t>‹Nr.›</a:t>
            </a:fld>
            <a:endParaRPr lang="de-DE"/>
          </a:p>
        </p:txBody>
      </p:sp>
    </p:spTree>
    <p:extLst>
      <p:ext uri="{BB962C8B-B14F-4D97-AF65-F5344CB8AC3E}">
        <p14:creationId xmlns:p14="http://schemas.microsoft.com/office/powerpoint/2010/main" xmlns="" val="2046365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2945659" cy="492999"/>
          </a:xfrm>
          <a:prstGeom prst="rect">
            <a:avLst/>
          </a:prstGeom>
        </p:spPr>
        <p:txBody>
          <a:bodyPr vert="horz" lIns="95174" tIns="47587" rIns="95174" bIns="47587" rtlCol="0"/>
          <a:lstStyle>
            <a:lvl1pPr algn="l">
              <a:defRPr sz="1300"/>
            </a:lvl1pPr>
          </a:lstStyle>
          <a:p>
            <a:endParaRPr lang="de-DE"/>
          </a:p>
        </p:txBody>
      </p:sp>
      <p:sp>
        <p:nvSpPr>
          <p:cNvPr id="3" name="Datumsplatzhalter 2"/>
          <p:cNvSpPr>
            <a:spLocks noGrp="1"/>
          </p:cNvSpPr>
          <p:nvPr>
            <p:ph type="dt" idx="1"/>
          </p:nvPr>
        </p:nvSpPr>
        <p:spPr>
          <a:xfrm>
            <a:off x="3850444" y="1"/>
            <a:ext cx="2945659" cy="492999"/>
          </a:xfrm>
          <a:prstGeom prst="rect">
            <a:avLst/>
          </a:prstGeom>
        </p:spPr>
        <p:txBody>
          <a:bodyPr vert="horz" lIns="95174" tIns="47587" rIns="95174" bIns="47587" rtlCol="0"/>
          <a:lstStyle>
            <a:lvl1pPr algn="r">
              <a:defRPr sz="1300"/>
            </a:lvl1pPr>
          </a:lstStyle>
          <a:p>
            <a:fld id="{8D292BBE-6E92-4140-9C70-2526DC892FAA}" type="datetimeFigureOut">
              <a:rPr lang="de-DE" smtClean="0"/>
              <a:pPr/>
              <a:t>15.03.2016</a:t>
            </a:fld>
            <a:endParaRPr lang="de-DE"/>
          </a:p>
        </p:txBody>
      </p:sp>
      <p:sp>
        <p:nvSpPr>
          <p:cNvPr id="4" name="Folienbildplatzhalter 3"/>
          <p:cNvSpPr>
            <a:spLocks noGrp="1" noRot="1" noChangeAspect="1"/>
          </p:cNvSpPr>
          <p:nvPr>
            <p:ph type="sldImg" idx="2"/>
          </p:nvPr>
        </p:nvSpPr>
        <p:spPr>
          <a:xfrm>
            <a:off x="935038" y="739775"/>
            <a:ext cx="4927600" cy="3697288"/>
          </a:xfrm>
          <a:prstGeom prst="rect">
            <a:avLst/>
          </a:prstGeom>
          <a:noFill/>
          <a:ln w="12700">
            <a:solidFill>
              <a:prstClr val="black"/>
            </a:solidFill>
          </a:ln>
        </p:spPr>
        <p:txBody>
          <a:bodyPr vert="horz" lIns="95174" tIns="47587" rIns="95174" bIns="47587" rtlCol="0" anchor="ctr"/>
          <a:lstStyle/>
          <a:p>
            <a:endParaRPr lang="de-DE"/>
          </a:p>
        </p:txBody>
      </p:sp>
      <p:sp>
        <p:nvSpPr>
          <p:cNvPr id="5" name="Notizenplatzhalter 4"/>
          <p:cNvSpPr>
            <a:spLocks noGrp="1"/>
          </p:cNvSpPr>
          <p:nvPr>
            <p:ph type="body" sz="quarter" idx="3"/>
          </p:nvPr>
        </p:nvSpPr>
        <p:spPr>
          <a:xfrm>
            <a:off x="679768" y="4683482"/>
            <a:ext cx="5438140" cy="4436984"/>
          </a:xfrm>
          <a:prstGeom prst="rect">
            <a:avLst/>
          </a:prstGeom>
        </p:spPr>
        <p:txBody>
          <a:bodyPr vert="horz" lIns="95174" tIns="47587" rIns="95174" bIns="47587"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365255"/>
            <a:ext cx="2945659" cy="492999"/>
          </a:xfrm>
          <a:prstGeom prst="rect">
            <a:avLst/>
          </a:prstGeom>
        </p:spPr>
        <p:txBody>
          <a:bodyPr vert="horz" lIns="95174" tIns="47587" rIns="95174" bIns="47587" rtlCol="0" anchor="b"/>
          <a:lstStyle>
            <a:lvl1pPr algn="l">
              <a:defRPr sz="1300"/>
            </a:lvl1pPr>
          </a:lstStyle>
          <a:p>
            <a:endParaRPr lang="de-DE"/>
          </a:p>
        </p:txBody>
      </p:sp>
      <p:sp>
        <p:nvSpPr>
          <p:cNvPr id="7" name="Foliennummernplatzhalter 6"/>
          <p:cNvSpPr>
            <a:spLocks noGrp="1"/>
          </p:cNvSpPr>
          <p:nvPr>
            <p:ph type="sldNum" sz="quarter" idx="5"/>
          </p:nvPr>
        </p:nvSpPr>
        <p:spPr>
          <a:xfrm>
            <a:off x="3850444" y="9365255"/>
            <a:ext cx="2945659" cy="492999"/>
          </a:xfrm>
          <a:prstGeom prst="rect">
            <a:avLst/>
          </a:prstGeom>
        </p:spPr>
        <p:txBody>
          <a:bodyPr vert="horz" lIns="95174" tIns="47587" rIns="95174" bIns="47587" rtlCol="0" anchor="b"/>
          <a:lstStyle>
            <a:lvl1pPr algn="r">
              <a:defRPr sz="1300"/>
            </a:lvl1pPr>
          </a:lstStyle>
          <a:p>
            <a:fld id="{DA5B3575-09A9-164A-9455-C302F10D3613}" type="slidenum">
              <a:rPr lang="de-DE" smtClean="0"/>
              <a:pPr/>
              <a:t>‹Nr.›</a:t>
            </a:fld>
            <a:endParaRPr lang="de-DE"/>
          </a:p>
        </p:txBody>
      </p:sp>
    </p:spTree>
    <p:extLst>
      <p:ext uri="{BB962C8B-B14F-4D97-AF65-F5344CB8AC3E}">
        <p14:creationId xmlns:p14="http://schemas.microsoft.com/office/powerpoint/2010/main" xmlns="" val="24205103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a:p>
            <a:r>
              <a:rPr lang="de-DE"/>
              <a:t>----- Besprechungsnotizen (19.10.15 14:27) -----</a:t>
            </a:r>
          </a:p>
          <a:p>
            <a:r>
              <a:rPr lang="de-DE"/>
              <a:t>&gt;&gt; Offenheit &lt;&lt;</a:t>
            </a:r>
          </a:p>
          <a:p>
            <a:r>
              <a:rPr lang="de-DE"/>
              <a:t>Wir sind offen. Wir sprechen uns gegen jedwede Form der Diskriminierung aus. Wir heißen alle Kulturen, Nationalitäten und Religionen willkommen und fördern sowohl den Spaß als auch die Gesundheit und die Leistung im und durch den Volleyballsport. Wir kooperieren mit Schulen sowie anderen Sportarten, Verbänden, sind offen für neue Ideen, setzen diese nachhaltig um und setzen uns für Inklusion im Training sowie im alltäglichen Miteinander ein.</a:t>
            </a:r>
          </a:p>
          <a:p>
            <a:r>
              <a:rPr lang="de-DE"/>
              <a:t>&gt;&gt; Sozialität &lt;&lt;</a:t>
            </a:r>
          </a:p>
          <a:p>
            <a:r>
              <a:rPr lang="de-DE"/>
              <a:t>Wir sind sozial. Als Vorbild für unsere Vereine und unsere Jugend leben wir unsere gesellschaftliche Verantwortung, achten auf respektvollen Umgang miteinander,  unterstützen soziale sowie caritative Projekte und forcieren Sozialisierung und Erziehung im und durch den Volleyballsport. Wir fördern die Bildung unserer Mitglieder, die wir als Grundlage des sportlichen und persönlichen Erfolges ansehen, und fördern, fordern und ehren mit besonderer Aufmerksamkeit unsere Jugend sowie unsere Senioren sowohl im aktiven Volleyballsport als auch im Ehrenamt. </a:t>
            </a:r>
          </a:p>
          <a:p>
            <a:r>
              <a:rPr lang="de-DE"/>
              <a:t>&gt;&gt; Professionalität&lt;&lt;</a:t>
            </a:r>
          </a:p>
          <a:p>
            <a:r>
              <a:rPr lang="de-DE"/>
              <a:t>Wir sind professionell. In der Organisation des Verbandes und des Spielbetriebes sowie in der Kommunikation mit unseren Mitgliedern, Mitarbeitern und Partnern agieren und kommunizieren wir positiv, selbstkritisch und nachhaltig. Wir sind ehrlich, unparteiisch und legen großen Wert auf eine professionelle Innen- und Außendarstellung. Um dieser Verantwortung gerecht zu werden, erweitern wir stetig unser Netzwerk und suchen dafür starke Partner aus Wirtschaft, Politik und Kultur.</a:t>
            </a:r>
          </a:p>
          <a:p>
            <a:r>
              <a:rPr lang="de-DE"/>
              <a:t>&gt;&gt; Tradition &lt;&lt;</a:t>
            </a:r>
          </a:p>
          <a:p>
            <a:r>
              <a:rPr lang="de-DE"/>
              <a:t>Wir leben Tradition. Als größter Volleyballlandesverband Deutschlands agieren wir wertekonservativ, ehren den olympischen Gedanken und wahren die Ethik des Sports. Wir sind stolz auf unsere Mitglieder sowie auf unsere Partner, und wir nutzen die Einzigartigkeit unserer Heimat, um uns zu präsentieren. Unsere Farben sind Grün, Rot und Weiß.</a:t>
            </a:r>
          </a:p>
          <a:p>
            <a:r>
              <a:rPr lang="de-DE"/>
              <a:t>&gt;&gt; Mut &lt;&lt;</a:t>
            </a:r>
          </a:p>
          <a:p>
            <a:r>
              <a:rPr lang="de-DE"/>
              <a:t>Wir sind mutig. Wir gehen neue Wege, denken innovativ und agieren zukunftsorientiert. In unseren Kommunikationskanälen sind wir aktuell und präsentieren den Volleyballsport als attraktives Sportspiel und modernen Lifestyle, indem wir emotionale Erfolgsgeschichten ermöglichen und schreiben.</a:t>
            </a:r>
          </a:p>
          <a:p>
            <a:endParaRPr lang="de-DE"/>
          </a:p>
        </p:txBody>
      </p:sp>
      <p:sp>
        <p:nvSpPr>
          <p:cNvPr id="4" name="Foliennummernplatzhalter 3"/>
          <p:cNvSpPr>
            <a:spLocks noGrp="1"/>
          </p:cNvSpPr>
          <p:nvPr>
            <p:ph type="sldNum" sz="quarter" idx="10"/>
          </p:nvPr>
        </p:nvSpPr>
        <p:spPr/>
        <p:txBody>
          <a:bodyPr/>
          <a:lstStyle/>
          <a:p>
            <a:fld id="{DA5B3575-09A9-164A-9455-C302F10D3613}" type="slidenum">
              <a:rPr lang="de-DE" smtClean="0"/>
              <a:pPr/>
              <a:t>2</a:t>
            </a:fld>
            <a:endParaRPr lang="de-DE"/>
          </a:p>
        </p:txBody>
      </p:sp>
    </p:spTree>
    <p:extLst>
      <p:ext uri="{BB962C8B-B14F-4D97-AF65-F5344CB8AC3E}">
        <p14:creationId xmlns:p14="http://schemas.microsoft.com/office/powerpoint/2010/main" xmlns="" val="224955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de-DE" smtClean="0"/>
              <a:t>Kreistag VK Münster, 22.02.2016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37244299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Kreistag VK Münster, 22.02.2016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26543774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Kreistag VK Münster, 22.02.2016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9907788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Kreistag VK Münster, 22.02.2016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35003695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de-DE" smtClean="0"/>
              <a:t>Kreistag VK Münster, 22.02.2016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2979022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de-DE" smtClean="0"/>
              <a:t>Kreistag VK Münster, 22.02.2016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39947361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de-DE" smtClean="0"/>
              <a:t>Kreistag VK Münster, 22.02.2016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9460770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de-DE" smtClean="0"/>
              <a:t>Kreistag VK Münster, 22.02.2016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22414081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Kreistag VK Münster, 22.02.2016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37692197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de-DE" smtClean="0"/>
              <a:t>Kreistag VK Münster, 22.02.2016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1022989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de-DE" smtClean="0"/>
              <a:t>Kreistag VK Münster, 22.02.2016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28107915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Kreistag VK Münster, 22.02.2016</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83DBB-F5A2-455E-8C5A-741C0EF75DDB}" type="slidenum">
              <a:rPr lang="en-US" smtClean="0"/>
              <a:pPr/>
              <a:t>‹Nr.›</a:t>
            </a:fld>
            <a:endParaRPr lang="en-US" dirty="0"/>
          </a:p>
        </p:txBody>
      </p:sp>
    </p:spTree>
    <p:extLst>
      <p:ext uri="{BB962C8B-B14F-4D97-AF65-F5344CB8AC3E}">
        <p14:creationId xmlns:p14="http://schemas.microsoft.com/office/powerpoint/2010/main" xmlns="" val="3078237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7897" y="564399"/>
            <a:ext cx="3591139" cy="3591139"/>
          </a:xfrm>
          <a:prstGeom prst="rect">
            <a:avLst/>
          </a:prstGeom>
        </p:spPr>
      </p:pic>
      <p:sp>
        <p:nvSpPr>
          <p:cNvPr id="13" name="Rechteck 12"/>
          <p:cNvSpPr/>
          <p:nvPr/>
        </p:nvSpPr>
        <p:spPr>
          <a:xfrm>
            <a:off x="472" y="4251162"/>
            <a:ext cx="9144000" cy="2609267"/>
          </a:xfrm>
          <a:prstGeom prst="rect">
            <a:avLst/>
          </a:prstGeom>
          <a:gradFill>
            <a:gsLst>
              <a:gs pos="0">
                <a:schemeClr val="accent1">
                  <a:satMod val="103000"/>
                  <a:lumMod val="102000"/>
                  <a:tint val="94000"/>
                  <a:alpha val="61000"/>
                </a:schemeClr>
              </a:gs>
              <a:gs pos="50000">
                <a:schemeClr val="accent1">
                  <a:satMod val="110000"/>
                  <a:lumMod val="100000"/>
                  <a:shade val="100000"/>
                </a:schemeClr>
              </a:gs>
              <a:gs pos="100000">
                <a:schemeClr val="accent1">
                  <a:lumMod val="99000"/>
                  <a:satMod val="120000"/>
                  <a:shade val="78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 name="TextBox 5"/>
          <p:cNvSpPr txBox="1"/>
          <p:nvPr/>
        </p:nvSpPr>
        <p:spPr>
          <a:xfrm>
            <a:off x="827167" y="4969829"/>
            <a:ext cx="7508716" cy="984885"/>
          </a:xfrm>
          <a:prstGeom prst="rect">
            <a:avLst/>
          </a:prstGeom>
          <a:noFill/>
        </p:spPr>
        <p:txBody>
          <a:bodyPr wrap="square" rtlCol="0">
            <a:spAutoFit/>
          </a:bodyPr>
          <a:lstStyle/>
          <a:p>
            <a:pPr algn="ctr"/>
            <a:r>
              <a:rPr lang="en-US" sz="3200" b="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Kreistag</a:t>
            </a:r>
            <a:r>
              <a:rPr lang="en-US"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Vest</a:t>
            </a:r>
            <a:r>
              <a:rPr lang="en-US" sz="3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 16.03.2016</a:t>
            </a:r>
            <a:endParaRPr lang="en-US"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Informationen</a:t>
            </a:r>
            <a:r>
              <a:rPr lang="en-US" sz="2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aus</a:t>
            </a:r>
            <a:r>
              <a:rPr lang="en-US" sz="2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dem</a:t>
            </a:r>
            <a:r>
              <a:rPr lang="en-US" sz="2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WVV</a:t>
            </a:r>
          </a:p>
        </p:txBody>
      </p:sp>
      <p:sp>
        <p:nvSpPr>
          <p:cNvPr id="8" name="Freeform 7"/>
          <p:cNvSpPr>
            <a:spLocks/>
          </p:cNvSpPr>
          <p:nvPr/>
        </p:nvSpPr>
        <p:spPr bwMode="auto">
          <a:xfrm>
            <a:off x="-2381" y="-115491"/>
            <a:ext cx="9148762" cy="1047750"/>
          </a:xfrm>
          <a:custGeom>
            <a:avLst/>
            <a:gdLst>
              <a:gd name="T0" fmla="*/ 0 w 5120"/>
              <a:gd name="T1" fmla="*/ 584 h 584"/>
              <a:gd name="T2" fmla="*/ 1738 w 5120"/>
              <a:gd name="T3" fmla="*/ 75 h 584"/>
              <a:gd name="T4" fmla="*/ 4268 w 5120"/>
              <a:gd name="T5" fmla="*/ 237 h 584"/>
              <a:gd name="T6" fmla="*/ 5120 w 5120"/>
              <a:gd name="T7" fmla="*/ 88 h 584"/>
              <a:gd name="T8" fmla="*/ 5120 w 5120"/>
              <a:gd name="T9" fmla="*/ 64 h 584"/>
              <a:gd name="T10" fmla="*/ 0 w 5120"/>
              <a:gd name="T11" fmla="*/ 64 h 584"/>
              <a:gd name="T12" fmla="*/ 0 w 5120"/>
              <a:gd name="T13" fmla="*/ 584 h 584"/>
            </a:gdLst>
            <a:ahLst/>
            <a:cxnLst>
              <a:cxn ang="0">
                <a:pos x="T0" y="T1"/>
              </a:cxn>
              <a:cxn ang="0">
                <a:pos x="T2" y="T3"/>
              </a:cxn>
              <a:cxn ang="0">
                <a:pos x="T4" y="T5"/>
              </a:cxn>
              <a:cxn ang="0">
                <a:pos x="T6" y="T7"/>
              </a:cxn>
              <a:cxn ang="0">
                <a:pos x="T8" y="T9"/>
              </a:cxn>
              <a:cxn ang="0">
                <a:pos x="T10" y="T11"/>
              </a:cxn>
              <a:cxn ang="0">
                <a:pos x="T12" y="T13"/>
              </a:cxn>
            </a:cxnLst>
            <a:rect l="0" t="0" r="r" b="b"/>
            <a:pathLst>
              <a:path w="5120" h="584">
                <a:moveTo>
                  <a:pt x="0" y="584"/>
                </a:moveTo>
                <a:cubicBezTo>
                  <a:pt x="0" y="584"/>
                  <a:pt x="644" y="0"/>
                  <a:pt x="1738" y="75"/>
                </a:cubicBezTo>
                <a:cubicBezTo>
                  <a:pt x="2110" y="100"/>
                  <a:pt x="3412" y="324"/>
                  <a:pt x="4268" y="237"/>
                </a:cubicBezTo>
                <a:cubicBezTo>
                  <a:pt x="4638" y="200"/>
                  <a:pt x="5085" y="119"/>
                  <a:pt x="5120" y="88"/>
                </a:cubicBezTo>
                <a:cubicBezTo>
                  <a:pt x="5120" y="64"/>
                  <a:pt x="5120" y="64"/>
                  <a:pt x="5120" y="64"/>
                </a:cubicBezTo>
                <a:cubicBezTo>
                  <a:pt x="0" y="64"/>
                  <a:pt x="0" y="64"/>
                  <a:pt x="0" y="64"/>
                </a:cubicBezTo>
                <a:lnTo>
                  <a:pt x="0" y="584"/>
                </a:lnTo>
                <a:close/>
              </a:path>
            </a:pathLst>
          </a:custGeom>
          <a:ln>
            <a:no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8580" tIns="34290" rIns="68580" bIns="34290" numCol="1" anchor="t" anchorCtr="0" compatLnSpc="1">
            <a:prstTxWarp prst="textNoShape">
              <a:avLst/>
            </a:prstTxWarp>
          </a:bodyPr>
          <a:lstStyle/>
          <a:p>
            <a:r>
              <a:rPr lang="en-US" sz="1350" dirty="0" smtClean="0"/>
              <a:t>a</a:t>
            </a:r>
            <a:endParaRPr lang="en-US" sz="1350" dirty="0"/>
          </a:p>
        </p:txBody>
      </p:sp>
      <p:sp>
        <p:nvSpPr>
          <p:cNvPr id="9"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10"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xmlns="" val="25545446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7313220" cy="600588"/>
            <a:chOff x="1304496" y="472289"/>
            <a:chExt cx="6085292" cy="800773"/>
          </a:xfrm>
        </p:grpSpPr>
        <p:sp>
          <p:nvSpPr>
            <p:cNvPr id="68" name="TextBox 2"/>
            <p:cNvSpPr txBox="1"/>
            <p:nvPr/>
          </p:nvSpPr>
          <p:spPr>
            <a:xfrm>
              <a:off x="1304496" y="472289"/>
              <a:ext cx="6085292" cy="779689"/>
            </a:xfrm>
            <a:prstGeom prst="rect">
              <a:avLst/>
            </a:prstGeom>
            <a:noFill/>
          </p:spPr>
          <p:txBody>
            <a:bodyPr wrap="none" rtlCol="0">
              <a:spAutoFit/>
            </a:bodyPr>
            <a:lstStyle/>
            <a:p>
              <a:r>
                <a:rPr lang="de-DE" sz="3200" b="1" dirty="0" smtClean="0"/>
                <a:t>Vereinscoaching – Angebot an die Vereine</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Rectangle 17"/>
          <p:cNvSpPr/>
          <p:nvPr/>
        </p:nvSpPr>
        <p:spPr>
          <a:xfrm>
            <a:off x="569162" y="5691933"/>
            <a:ext cx="4871954" cy="353943"/>
          </a:xfrm>
          <a:prstGeom prst="rect">
            <a:avLst/>
          </a:prstGeom>
        </p:spPr>
        <p:txBody>
          <a:bodyPr wrap="square" anchor="t">
            <a:spAutoFit/>
          </a:bodyPr>
          <a:lstStyle/>
          <a:p>
            <a:pPr>
              <a:spcBef>
                <a:spcPts val="600"/>
              </a:spcBef>
              <a:defRPr/>
            </a:pPr>
            <a:r>
              <a:rPr lang="de-DE" sz="1700" b="1" dirty="0">
                <a:solidFill>
                  <a:srgbClr val="000000"/>
                </a:solidFill>
              </a:rPr>
              <a:t>Ansprechpartner: </a:t>
            </a:r>
            <a:r>
              <a:rPr lang="de-DE" sz="1700" b="1" dirty="0" smtClean="0">
                <a:solidFill>
                  <a:srgbClr val="000000"/>
                </a:solidFill>
              </a:rPr>
              <a:t>Peter Pourie</a:t>
            </a:r>
            <a:endParaRPr lang="de-DE" sz="1700" dirty="0">
              <a:solidFill>
                <a:srgbClr val="000000"/>
              </a:solidFill>
            </a:endParaRPr>
          </a:p>
        </p:txBody>
      </p:sp>
      <p:grpSp>
        <p:nvGrpSpPr>
          <p:cNvPr id="52" name="Gruppierung 26"/>
          <p:cNvGrpSpPr/>
          <p:nvPr/>
        </p:nvGrpSpPr>
        <p:grpSpPr>
          <a:xfrm>
            <a:off x="605633" y="3242723"/>
            <a:ext cx="8219200" cy="353943"/>
            <a:chOff x="555379" y="2576664"/>
            <a:chExt cx="8276226" cy="353943"/>
          </a:xfrm>
        </p:grpSpPr>
        <p:sp>
          <p:nvSpPr>
            <p:cNvPr id="53" name="Rectangle 17"/>
            <p:cNvSpPr/>
            <p:nvPr/>
          </p:nvSpPr>
          <p:spPr>
            <a:xfrm>
              <a:off x="730714" y="2576664"/>
              <a:ext cx="8100891" cy="353943"/>
            </a:xfrm>
            <a:prstGeom prst="rect">
              <a:avLst/>
            </a:prstGeom>
          </p:spPr>
          <p:txBody>
            <a:bodyPr wrap="square" anchor="t">
              <a:spAutoFit/>
            </a:bodyPr>
            <a:lstStyle/>
            <a:p>
              <a:pPr>
                <a:spcBef>
                  <a:spcPts val="600"/>
                </a:spcBef>
                <a:defRPr/>
              </a:pPr>
              <a:r>
                <a:rPr lang="de-DE" sz="1700" dirty="0">
                  <a:solidFill>
                    <a:srgbClr val="000000"/>
                  </a:solidFill>
                </a:rPr>
                <a:t>Aufnahme des Ist-Zustandes mit „Stärken- und Schwächen-Analyse“.</a:t>
              </a:r>
            </a:p>
          </p:txBody>
        </p:sp>
        <p:sp>
          <p:nvSpPr>
            <p:cNvPr id="54"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58" name="Gruppierung 26"/>
          <p:cNvGrpSpPr/>
          <p:nvPr/>
        </p:nvGrpSpPr>
        <p:grpSpPr>
          <a:xfrm>
            <a:off x="605633" y="2244371"/>
            <a:ext cx="8219201" cy="353943"/>
            <a:chOff x="555379" y="2576664"/>
            <a:chExt cx="7675724" cy="353943"/>
          </a:xfrm>
        </p:grpSpPr>
        <p:sp>
          <p:nvSpPr>
            <p:cNvPr id="60" name="Rectangle 17"/>
            <p:cNvSpPr/>
            <p:nvPr/>
          </p:nvSpPr>
          <p:spPr>
            <a:xfrm>
              <a:off x="730715" y="2576664"/>
              <a:ext cx="7500388" cy="353943"/>
            </a:xfrm>
            <a:prstGeom prst="rect">
              <a:avLst/>
            </a:prstGeom>
          </p:spPr>
          <p:txBody>
            <a:bodyPr wrap="square" anchor="t">
              <a:spAutoFit/>
            </a:bodyPr>
            <a:lstStyle/>
            <a:p>
              <a:pPr>
                <a:spcBef>
                  <a:spcPts val="600"/>
                </a:spcBef>
                <a:defRPr/>
              </a:pPr>
              <a:r>
                <a:rPr lang="de-DE" sz="1700" dirty="0">
                  <a:solidFill>
                    <a:srgbClr val="000000"/>
                  </a:solidFill>
                </a:rPr>
                <a:t>Abstellung eines </a:t>
              </a:r>
              <a:r>
                <a:rPr lang="de-DE" sz="1700" dirty="0" smtClean="0">
                  <a:solidFill>
                    <a:srgbClr val="000000"/>
                  </a:solidFill>
                </a:rPr>
                <a:t>WVV-Trainers </a:t>
              </a:r>
              <a:r>
                <a:rPr lang="de-DE" sz="1700" dirty="0">
                  <a:solidFill>
                    <a:srgbClr val="000000"/>
                  </a:solidFill>
                </a:rPr>
                <a:t>(VT/LT) für einen bestimmten Zeitraum an den Verein.</a:t>
              </a:r>
            </a:p>
          </p:txBody>
        </p:sp>
        <p:sp>
          <p:nvSpPr>
            <p:cNvPr id="6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62" name="Gruppierung 26"/>
          <p:cNvGrpSpPr/>
          <p:nvPr/>
        </p:nvGrpSpPr>
        <p:grpSpPr>
          <a:xfrm>
            <a:off x="605633" y="2612742"/>
            <a:ext cx="8317695" cy="615553"/>
            <a:chOff x="555379" y="2576664"/>
            <a:chExt cx="8203388" cy="615553"/>
          </a:xfrm>
        </p:grpSpPr>
        <p:sp>
          <p:nvSpPr>
            <p:cNvPr id="66" name="Rectangle 17"/>
            <p:cNvSpPr/>
            <p:nvPr/>
          </p:nvSpPr>
          <p:spPr>
            <a:xfrm>
              <a:off x="730715" y="2576664"/>
              <a:ext cx="8028052" cy="615553"/>
            </a:xfrm>
            <a:prstGeom prst="rect">
              <a:avLst/>
            </a:prstGeom>
          </p:spPr>
          <p:txBody>
            <a:bodyPr wrap="square" anchor="t">
              <a:spAutoFit/>
            </a:bodyPr>
            <a:lstStyle/>
            <a:p>
              <a:pPr>
                <a:spcBef>
                  <a:spcPts val="600"/>
                </a:spcBef>
                <a:defRPr/>
              </a:pPr>
              <a:r>
                <a:rPr lang="de-DE" sz="1700" dirty="0">
                  <a:solidFill>
                    <a:srgbClr val="000000"/>
                  </a:solidFill>
                </a:rPr>
                <a:t>Einzel-Maßnahmen (z.B. Trainer-Training über 2-3 WE) oder durchgängige Betreuung über max. 3 Monate.</a:t>
              </a:r>
            </a:p>
          </p:txBody>
        </p:sp>
        <p:sp>
          <p:nvSpPr>
            <p:cNvPr id="70"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29" name="Gruppierung 26"/>
          <p:cNvGrpSpPr/>
          <p:nvPr/>
        </p:nvGrpSpPr>
        <p:grpSpPr>
          <a:xfrm>
            <a:off x="605633" y="3611094"/>
            <a:ext cx="8219200" cy="353943"/>
            <a:chOff x="555379" y="2576664"/>
            <a:chExt cx="8276226" cy="353943"/>
          </a:xfrm>
        </p:grpSpPr>
        <p:sp>
          <p:nvSpPr>
            <p:cNvPr id="31" name="Rectangle 17"/>
            <p:cNvSpPr/>
            <p:nvPr/>
          </p:nvSpPr>
          <p:spPr>
            <a:xfrm>
              <a:off x="730714" y="2576664"/>
              <a:ext cx="8100891" cy="353943"/>
            </a:xfrm>
            <a:prstGeom prst="rect">
              <a:avLst/>
            </a:prstGeom>
          </p:spPr>
          <p:txBody>
            <a:bodyPr wrap="square" anchor="t">
              <a:spAutoFit/>
            </a:bodyPr>
            <a:lstStyle/>
            <a:p>
              <a:pPr>
                <a:spcBef>
                  <a:spcPts val="600"/>
                </a:spcBef>
                <a:defRPr/>
              </a:pPr>
              <a:r>
                <a:rPr lang="de-DE" sz="1700" dirty="0">
                  <a:solidFill>
                    <a:srgbClr val="000000"/>
                  </a:solidFill>
                </a:rPr>
                <a:t>„Vorstands- bzw. Trainerratssitzung“ mit Beschluss, was der Verein benötigt.</a:t>
              </a:r>
            </a:p>
          </p:txBody>
        </p:sp>
        <p:sp>
          <p:nvSpPr>
            <p:cNvPr id="32"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33" name="Gruppierung 26"/>
          <p:cNvGrpSpPr/>
          <p:nvPr/>
        </p:nvGrpSpPr>
        <p:grpSpPr>
          <a:xfrm>
            <a:off x="605633" y="3979465"/>
            <a:ext cx="8219200" cy="353943"/>
            <a:chOff x="555379" y="2576664"/>
            <a:chExt cx="8276226" cy="353943"/>
          </a:xfrm>
        </p:grpSpPr>
        <p:sp>
          <p:nvSpPr>
            <p:cNvPr id="34" name="Rectangle 17"/>
            <p:cNvSpPr/>
            <p:nvPr/>
          </p:nvSpPr>
          <p:spPr>
            <a:xfrm>
              <a:off x="730714" y="2576664"/>
              <a:ext cx="8100891" cy="353943"/>
            </a:xfrm>
            <a:prstGeom prst="rect">
              <a:avLst/>
            </a:prstGeom>
          </p:spPr>
          <p:txBody>
            <a:bodyPr wrap="square" anchor="t">
              <a:spAutoFit/>
            </a:bodyPr>
            <a:lstStyle/>
            <a:p>
              <a:pPr>
                <a:spcBef>
                  <a:spcPts val="600"/>
                </a:spcBef>
                <a:defRPr/>
              </a:pPr>
              <a:r>
                <a:rPr lang="de-DE" sz="1700" dirty="0">
                  <a:solidFill>
                    <a:srgbClr val="000000"/>
                  </a:solidFill>
                </a:rPr>
                <a:t>Anstoß des „Coaching-Programmes“ mit den abgesprochenen Inhalten. </a:t>
              </a:r>
            </a:p>
          </p:txBody>
        </p:sp>
        <p:sp>
          <p:nvSpPr>
            <p:cNvPr id="35"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36" name="Gruppierung 26"/>
          <p:cNvGrpSpPr/>
          <p:nvPr/>
        </p:nvGrpSpPr>
        <p:grpSpPr>
          <a:xfrm>
            <a:off x="605633" y="4347836"/>
            <a:ext cx="8219200" cy="615553"/>
            <a:chOff x="555379" y="2576664"/>
            <a:chExt cx="8276226" cy="615553"/>
          </a:xfrm>
        </p:grpSpPr>
        <p:sp>
          <p:nvSpPr>
            <p:cNvPr id="37" name="Rectangle 17"/>
            <p:cNvSpPr/>
            <p:nvPr/>
          </p:nvSpPr>
          <p:spPr>
            <a:xfrm>
              <a:off x="730714" y="2576664"/>
              <a:ext cx="8100891" cy="615553"/>
            </a:xfrm>
            <a:prstGeom prst="rect">
              <a:avLst/>
            </a:prstGeom>
          </p:spPr>
          <p:txBody>
            <a:bodyPr wrap="square" anchor="t">
              <a:spAutoFit/>
            </a:bodyPr>
            <a:lstStyle/>
            <a:p>
              <a:pPr>
                <a:spcBef>
                  <a:spcPts val="600"/>
                </a:spcBef>
                <a:defRPr/>
              </a:pPr>
              <a:r>
                <a:rPr lang="de-DE" sz="1700" dirty="0">
                  <a:solidFill>
                    <a:srgbClr val="000000"/>
                  </a:solidFill>
                </a:rPr>
                <a:t>Ca. 6 – 9 Monate nach dem Coaching-Programm -&gt; Nachfassaktion und Kontrollgespräche mit erneuten „Stärken- Schwächenanalysen“.</a:t>
              </a:r>
            </a:p>
          </p:txBody>
        </p:sp>
        <p:sp>
          <p:nvSpPr>
            <p:cNvPr id="38"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
        <p:nvSpPr>
          <p:cNvPr id="39" name="Rectangle 17"/>
          <p:cNvSpPr/>
          <p:nvPr/>
        </p:nvSpPr>
        <p:spPr>
          <a:xfrm>
            <a:off x="551806" y="5173760"/>
            <a:ext cx="4905756" cy="353943"/>
          </a:xfrm>
          <a:prstGeom prst="rect">
            <a:avLst/>
          </a:prstGeom>
        </p:spPr>
        <p:txBody>
          <a:bodyPr wrap="square" anchor="t">
            <a:spAutoFit/>
          </a:bodyPr>
          <a:lstStyle/>
          <a:p>
            <a:pPr>
              <a:spcBef>
                <a:spcPts val="600"/>
              </a:spcBef>
              <a:defRPr/>
            </a:pPr>
            <a:r>
              <a:rPr lang="de-DE" sz="1700" dirty="0" smtClean="0">
                <a:solidFill>
                  <a:srgbClr val="000000"/>
                </a:solidFill>
              </a:rPr>
              <a:t>Das Angebot ist kostenpflichtig!</a:t>
            </a:r>
            <a:endParaRPr lang="de-DE" sz="1700" dirty="0">
              <a:solidFill>
                <a:srgbClr val="000000"/>
              </a:solidFill>
            </a:endParaRPr>
          </a:p>
        </p:txBody>
      </p:sp>
    </p:spTree>
    <p:extLst>
      <p:ext uri="{BB962C8B-B14F-4D97-AF65-F5344CB8AC3E}">
        <p14:creationId xmlns:p14="http://schemas.microsoft.com/office/powerpoint/2010/main" xmlns="" val="421330970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5019131" cy="600588"/>
            <a:chOff x="1304496" y="472289"/>
            <a:chExt cx="4176393" cy="800773"/>
          </a:xfrm>
        </p:grpSpPr>
        <p:sp>
          <p:nvSpPr>
            <p:cNvPr id="68" name="TextBox 2"/>
            <p:cNvSpPr txBox="1"/>
            <p:nvPr/>
          </p:nvSpPr>
          <p:spPr>
            <a:xfrm>
              <a:off x="1304496" y="472289"/>
              <a:ext cx="4176393" cy="779689"/>
            </a:xfrm>
            <a:prstGeom prst="rect">
              <a:avLst/>
            </a:prstGeom>
            <a:noFill/>
          </p:spPr>
          <p:txBody>
            <a:bodyPr wrap="none" rtlCol="0">
              <a:spAutoFit/>
            </a:bodyPr>
            <a:lstStyle/>
            <a:p>
              <a:r>
                <a:rPr lang="de-DE" sz="3200" b="1" dirty="0" smtClean="0"/>
                <a:t>Nachwuchskoordinatoren (I)</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Rectangle 17"/>
          <p:cNvSpPr/>
          <p:nvPr/>
        </p:nvSpPr>
        <p:spPr>
          <a:xfrm>
            <a:off x="609015" y="4294982"/>
            <a:ext cx="4871954" cy="353943"/>
          </a:xfrm>
          <a:prstGeom prst="rect">
            <a:avLst/>
          </a:prstGeom>
        </p:spPr>
        <p:txBody>
          <a:bodyPr wrap="square" anchor="t">
            <a:spAutoFit/>
          </a:bodyPr>
          <a:lstStyle/>
          <a:p>
            <a:pPr>
              <a:spcBef>
                <a:spcPts val="600"/>
              </a:spcBef>
              <a:defRPr/>
            </a:pPr>
            <a:r>
              <a:rPr lang="de-DE" sz="1700" b="1" dirty="0">
                <a:solidFill>
                  <a:srgbClr val="000000"/>
                </a:solidFill>
              </a:rPr>
              <a:t>Ansprechpartner: </a:t>
            </a:r>
            <a:r>
              <a:rPr lang="de-DE" sz="1700" b="1" dirty="0" smtClean="0">
                <a:solidFill>
                  <a:srgbClr val="000000"/>
                </a:solidFill>
              </a:rPr>
              <a:t>Franz-Josef Bathen</a:t>
            </a:r>
            <a:endParaRPr lang="de-DE" sz="1700" dirty="0">
              <a:solidFill>
                <a:srgbClr val="000000"/>
              </a:solidFill>
            </a:endParaRPr>
          </a:p>
        </p:txBody>
      </p:sp>
      <p:grpSp>
        <p:nvGrpSpPr>
          <p:cNvPr id="58" name="Gruppierung 26"/>
          <p:cNvGrpSpPr/>
          <p:nvPr/>
        </p:nvGrpSpPr>
        <p:grpSpPr>
          <a:xfrm>
            <a:off x="605633" y="2244371"/>
            <a:ext cx="8219201" cy="954107"/>
            <a:chOff x="555379" y="2576664"/>
            <a:chExt cx="7675724" cy="954107"/>
          </a:xfrm>
        </p:grpSpPr>
        <p:sp>
          <p:nvSpPr>
            <p:cNvPr id="60" name="Rectangle 17"/>
            <p:cNvSpPr/>
            <p:nvPr/>
          </p:nvSpPr>
          <p:spPr>
            <a:xfrm>
              <a:off x="730715" y="2576664"/>
              <a:ext cx="7500388" cy="954107"/>
            </a:xfrm>
            <a:prstGeom prst="rect">
              <a:avLst/>
            </a:prstGeom>
          </p:spPr>
          <p:txBody>
            <a:bodyPr wrap="square" anchor="t">
              <a:spAutoFit/>
            </a:bodyPr>
            <a:lstStyle/>
            <a:p>
              <a:pPr>
                <a:spcBef>
                  <a:spcPts val="600"/>
                </a:spcBef>
                <a:buSzPct val="100000"/>
                <a:defRPr/>
              </a:pPr>
              <a:r>
                <a:rPr lang="de-DE" sz="1700" b="1" dirty="0">
                  <a:solidFill>
                    <a:srgbClr val="000000"/>
                  </a:solidFill>
                  <a:ea typeface="Calibri" panose="020F0502020204030204" pitchFamily="34" charset="0"/>
                  <a:cs typeface="Calibri" panose="020F0502020204030204" pitchFamily="34" charset="0"/>
                </a:rPr>
                <a:t>Unterstützung der WVV-Vereine bei der </a:t>
              </a:r>
              <a:r>
                <a:rPr lang="de-DE" sz="1700" b="1" dirty="0" smtClean="0">
                  <a:solidFill>
                    <a:srgbClr val="000000"/>
                  </a:solidFill>
                  <a:ea typeface="Calibri" panose="020F0502020204030204" pitchFamily="34" charset="0"/>
                  <a:cs typeface="Calibri" panose="020F0502020204030204" pitchFamily="34" charset="0"/>
                </a:rPr>
                <a:t>Nachwuchsgewinnung</a:t>
              </a:r>
              <a:endParaRPr lang="de-DE" sz="1700" dirty="0" smtClean="0">
                <a:solidFill>
                  <a:srgbClr val="000000"/>
                </a:solidFill>
                <a:ea typeface="Calibri" panose="020F0502020204030204" pitchFamily="34" charset="0"/>
                <a:cs typeface="Calibri" panose="020F0502020204030204" pitchFamily="34" charset="0"/>
              </a:endParaRPr>
            </a:p>
            <a:p>
              <a:pPr>
                <a:spcBef>
                  <a:spcPts val="600"/>
                </a:spcBef>
                <a:buSzPct val="100000"/>
                <a:defRPr/>
              </a:pPr>
              <a:r>
                <a:rPr lang="de-DE" sz="1700" dirty="0" smtClean="0">
                  <a:solidFill>
                    <a:srgbClr val="000000"/>
                  </a:solidFill>
                  <a:ea typeface="Calibri" panose="020F0502020204030204" pitchFamily="34" charset="0"/>
                  <a:cs typeface="Calibri" panose="020F0502020204030204" pitchFamily="34" charset="0"/>
                </a:rPr>
                <a:t>Schnuppervolleyball</a:t>
              </a:r>
              <a:r>
                <a:rPr lang="de-DE" sz="1700" dirty="0">
                  <a:solidFill>
                    <a:srgbClr val="000000"/>
                  </a:solidFill>
                  <a:ea typeface="Calibri" panose="020F0502020204030204" pitchFamily="34" charset="0"/>
                  <a:cs typeface="Calibri" panose="020F0502020204030204" pitchFamily="34" charset="0"/>
                </a:rPr>
                <a:t>, Lehrerfortbildung, Ausbau der Jugendarbeit, </a:t>
              </a:r>
              <a:r>
                <a:rPr lang="de-DE" sz="1700" dirty="0" smtClean="0">
                  <a:solidFill>
                    <a:srgbClr val="000000"/>
                  </a:solidFill>
                  <a:ea typeface="Calibri" panose="020F0502020204030204" pitchFamily="34" charset="0"/>
                  <a:cs typeface="Calibri" panose="020F0502020204030204" pitchFamily="34" charset="0"/>
                </a:rPr>
                <a:t>eine Zusammenarbeit </a:t>
              </a:r>
              <a:r>
                <a:rPr lang="de-DE" sz="1700" dirty="0">
                  <a:solidFill>
                    <a:srgbClr val="000000"/>
                  </a:solidFill>
                  <a:ea typeface="Calibri" panose="020F0502020204030204" pitchFamily="34" charset="0"/>
                  <a:cs typeface="Calibri" panose="020F0502020204030204" pitchFamily="34" charset="0"/>
                </a:rPr>
                <a:t>mit Schulen,…</a:t>
              </a:r>
            </a:p>
          </p:txBody>
        </p:sp>
        <p:sp>
          <p:nvSpPr>
            <p:cNvPr id="6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40" name="Gruppierung 26"/>
          <p:cNvGrpSpPr/>
          <p:nvPr/>
        </p:nvGrpSpPr>
        <p:grpSpPr>
          <a:xfrm>
            <a:off x="605633" y="3211541"/>
            <a:ext cx="8219201" cy="353943"/>
            <a:chOff x="555379" y="2576664"/>
            <a:chExt cx="7675724" cy="353943"/>
          </a:xfrm>
        </p:grpSpPr>
        <p:sp>
          <p:nvSpPr>
            <p:cNvPr id="41" name="Rectangle 17"/>
            <p:cNvSpPr/>
            <p:nvPr/>
          </p:nvSpPr>
          <p:spPr>
            <a:xfrm>
              <a:off x="730715" y="2576664"/>
              <a:ext cx="7500388" cy="353943"/>
            </a:xfrm>
            <a:prstGeom prst="rect">
              <a:avLst/>
            </a:prstGeom>
          </p:spPr>
          <p:txBody>
            <a:bodyPr wrap="square" anchor="t">
              <a:spAutoFit/>
            </a:bodyPr>
            <a:lstStyle/>
            <a:p>
              <a:pPr>
                <a:spcBef>
                  <a:spcPts val="600"/>
                </a:spcBef>
                <a:defRPr/>
              </a:pPr>
              <a:r>
                <a:rPr lang="de-DE" sz="1700" b="1" dirty="0" smtClean="0">
                  <a:solidFill>
                    <a:srgbClr val="000000"/>
                  </a:solidFill>
                  <a:ea typeface="Calibri" panose="020F0502020204030204" pitchFamily="34" charset="0"/>
                  <a:cs typeface="Calibri" panose="020F0502020204030204" pitchFamily="34" charset="0"/>
                </a:rPr>
                <a:t>Aufteilung </a:t>
              </a:r>
              <a:r>
                <a:rPr lang="de-DE" sz="1700" b="1" dirty="0">
                  <a:solidFill>
                    <a:srgbClr val="000000"/>
                  </a:solidFill>
                  <a:ea typeface="Calibri" panose="020F0502020204030204" pitchFamily="34" charset="0"/>
                  <a:cs typeface="Calibri" panose="020F0502020204030204" pitchFamily="34" charset="0"/>
                </a:rPr>
                <a:t>der 5 Bezirke auf 4 </a:t>
              </a:r>
              <a:r>
                <a:rPr lang="de-DE" sz="1700" b="1" dirty="0" smtClean="0">
                  <a:solidFill>
                    <a:srgbClr val="000000"/>
                  </a:solidFill>
                  <a:ea typeface="Calibri" panose="020F0502020204030204" pitchFamily="34" charset="0"/>
                  <a:cs typeface="Calibri" panose="020F0502020204030204" pitchFamily="34" charset="0"/>
                </a:rPr>
                <a:t>Nachwuchskoordinatoren</a:t>
              </a:r>
              <a:endParaRPr lang="de-DE" sz="1700" b="1" dirty="0">
                <a:solidFill>
                  <a:srgbClr val="000000"/>
                </a:solidFill>
                <a:ea typeface="Calibri" panose="020F0502020204030204" pitchFamily="34" charset="0"/>
                <a:cs typeface="Calibri" panose="020F0502020204030204" pitchFamily="34" charset="0"/>
              </a:endParaRPr>
            </a:p>
          </p:txBody>
        </p:sp>
        <p:sp>
          <p:nvSpPr>
            <p:cNvPr id="5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Tree>
    <p:extLst>
      <p:ext uri="{BB962C8B-B14F-4D97-AF65-F5344CB8AC3E}">
        <p14:creationId xmlns:p14="http://schemas.microsoft.com/office/powerpoint/2010/main" xmlns="" val="332233703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5128135" cy="600588"/>
            <a:chOff x="1304496" y="472289"/>
            <a:chExt cx="4267095" cy="800773"/>
          </a:xfrm>
        </p:grpSpPr>
        <p:sp>
          <p:nvSpPr>
            <p:cNvPr id="68" name="TextBox 2"/>
            <p:cNvSpPr txBox="1"/>
            <p:nvPr/>
          </p:nvSpPr>
          <p:spPr>
            <a:xfrm>
              <a:off x="1304496" y="472289"/>
              <a:ext cx="4267095" cy="779689"/>
            </a:xfrm>
            <a:prstGeom prst="rect">
              <a:avLst/>
            </a:prstGeom>
            <a:noFill/>
          </p:spPr>
          <p:txBody>
            <a:bodyPr wrap="none" rtlCol="0">
              <a:spAutoFit/>
            </a:bodyPr>
            <a:lstStyle/>
            <a:p>
              <a:r>
                <a:rPr lang="de-DE" sz="3200" b="1" dirty="0" smtClean="0"/>
                <a:t>Nachwuchskoordinatoren (II)</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5" name="Grafik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0056" y="1779713"/>
            <a:ext cx="4590125" cy="445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Rechteck 55"/>
          <p:cNvSpPr/>
          <p:nvPr/>
        </p:nvSpPr>
        <p:spPr>
          <a:xfrm>
            <a:off x="5491897" y="4215677"/>
            <a:ext cx="2882558" cy="1138773"/>
          </a:xfrm>
          <a:prstGeom prst="rect">
            <a:avLst/>
          </a:prstGeom>
        </p:spPr>
        <p:txBody>
          <a:bodyPr wrap="square">
            <a:spAutoFit/>
          </a:bodyPr>
          <a:lstStyle/>
          <a:p>
            <a:pPr>
              <a:defRPr/>
            </a:pPr>
            <a:r>
              <a:rPr lang="de-DE" sz="1700" dirty="0" smtClean="0">
                <a:solidFill>
                  <a:srgbClr val="000000"/>
                </a:solidFill>
                <a:latin typeface="+mj-lt"/>
              </a:rPr>
              <a:t>Blau: Konstantin </a:t>
            </a:r>
            <a:r>
              <a:rPr lang="de-DE" sz="1700" dirty="0">
                <a:solidFill>
                  <a:srgbClr val="000000"/>
                </a:solidFill>
                <a:latin typeface="+mj-lt"/>
              </a:rPr>
              <a:t>Wechsler</a:t>
            </a:r>
          </a:p>
          <a:p>
            <a:pPr>
              <a:defRPr/>
            </a:pPr>
            <a:r>
              <a:rPr lang="de-DE" sz="1700" dirty="0" smtClean="0">
                <a:solidFill>
                  <a:srgbClr val="000000"/>
                </a:solidFill>
                <a:latin typeface="+mj-lt"/>
              </a:rPr>
              <a:t>Rot: Jan </a:t>
            </a:r>
            <a:r>
              <a:rPr lang="de-DE" sz="1700" dirty="0">
                <a:solidFill>
                  <a:srgbClr val="000000"/>
                </a:solidFill>
                <a:latin typeface="+mj-lt"/>
              </a:rPr>
              <a:t>Hildebrand</a:t>
            </a:r>
          </a:p>
          <a:p>
            <a:pPr>
              <a:defRPr/>
            </a:pPr>
            <a:r>
              <a:rPr lang="de-DE" sz="1700" dirty="0" smtClean="0">
                <a:solidFill>
                  <a:srgbClr val="000000"/>
                </a:solidFill>
                <a:latin typeface="+mj-lt"/>
              </a:rPr>
              <a:t>Gelb: Sabrina Spielberg (neu)</a:t>
            </a:r>
            <a:endParaRPr lang="de-DE" sz="1700" dirty="0">
              <a:solidFill>
                <a:srgbClr val="000000"/>
              </a:solidFill>
              <a:latin typeface="+mj-lt"/>
            </a:endParaRPr>
          </a:p>
          <a:p>
            <a:pPr>
              <a:defRPr/>
            </a:pPr>
            <a:r>
              <a:rPr lang="de-DE" sz="1700" dirty="0" smtClean="0">
                <a:solidFill>
                  <a:srgbClr val="000000"/>
                </a:solidFill>
                <a:latin typeface="+mj-lt"/>
              </a:rPr>
              <a:t>Grün: Bernd </a:t>
            </a:r>
            <a:r>
              <a:rPr lang="de-DE" sz="1700" dirty="0">
                <a:solidFill>
                  <a:srgbClr val="000000"/>
                </a:solidFill>
                <a:latin typeface="+mj-lt"/>
              </a:rPr>
              <a:t>Purzner</a:t>
            </a:r>
          </a:p>
        </p:txBody>
      </p:sp>
    </p:spTree>
    <p:extLst>
      <p:ext uri="{BB962C8B-B14F-4D97-AF65-F5344CB8AC3E}">
        <p14:creationId xmlns:p14="http://schemas.microsoft.com/office/powerpoint/2010/main" xmlns="" val="32203798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3407471" cy="600588"/>
            <a:chOff x="1304496" y="472289"/>
            <a:chExt cx="2835337" cy="800773"/>
          </a:xfrm>
        </p:grpSpPr>
        <p:sp>
          <p:nvSpPr>
            <p:cNvPr id="68" name="TextBox 2"/>
            <p:cNvSpPr txBox="1"/>
            <p:nvPr/>
          </p:nvSpPr>
          <p:spPr>
            <a:xfrm>
              <a:off x="1304496" y="472289"/>
              <a:ext cx="2835337" cy="779689"/>
            </a:xfrm>
            <a:prstGeom prst="rect">
              <a:avLst/>
            </a:prstGeom>
            <a:noFill/>
          </p:spPr>
          <p:txBody>
            <a:bodyPr wrap="none" rtlCol="0">
              <a:spAutoFit/>
            </a:bodyPr>
            <a:lstStyle/>
            <a:p>
              <a:r>
                <a:rPr lang="de-DE" sz="3200" b="1" dirty="0" smtClean="0"/>
                <a:t>Jugendspielbetrieb</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Rectangle 17"/>
          <p:cNvSpPr/>
          <p:nvPr/>
        </p:nvSpPr>
        <p:spPr>
          <a:xfrm>
            <a:off x="609015" y="4964665"/>
            <a:ext cx="4871954" cy="353943"/>
          </a:xfrm>
          <a:prstGeom prst="rect">
            <a:avLst/>
          </a:prstGeom>
        </p:spPr>
        <p:txBody>
          <a:bodyPr wrap="square" anchor="t">
            <a:spAutoFit/>
          </a:bodyPr>
          <a:lstStyle/>
          <a:p>
            <a:pPr>
              <a:spcBef>
                <a:spcPts val="600"/>
              </a:spcBef>
              <a:defRPr/>
            </a:pPr>
            <a:r>
              <a:rPr lang="de-DE" sz="1700" b="1" dirty="0">
                <a:solidFill>
                  <a:srgbClr val="000000"/>
                </a:solidFill>
              </a:rPr>
              <a:t>Ansprechpartner: </a:t>
            </a:r>
            <a:r>
              <a:rPr lang="de-DE" sz="1700" b="1" dirty="0" smtClean="0">
                <a:solidFill>
                  <a:srgbClr val="000000"/>
                </a:solidFill>
              </a:rPr>
              <a:t>Jürgen Adolph</a:t>
            </a:r>
            <a:endParaRPr lang="de-DE" sz="1700" dirty="0">
              <a:solidFill>
                <a:srgbClr val="000000"/>
              </a:solidFill>
            </a:endParaRPr>
          </a:p>
        </p:txBody>
      </p:sp>
      <p:grpSp>
        <p:nvGrpSpPr>
          <p:cNvPr id="58" name="Gruppierung 26"/>
          <p:cNvGrpSpPr/>
          <p:nvPr/>
        </p:nvGrpSpPr>
        <p:grpSpPr>
          <a:xfrm>
            <a:off x="605633" y="2244371"/>
            <a:ext cx="8219201" cy="2308324"/>
            <a:chOff x="555379" y="2576664"/>
            <a:chExt cx="7675724" cy="2308324"/>
          </a:xfrm>
        </p:grpSpPr>
        <p:sp>
          <p:nvSpPr>
            <p:cNvPr id="60" name="Rectangle 17"/>
            <p:cNvSpPr/>
            <p:nvPr/>
          </p:nvSpPr>
          <p:spPr>
            <a:xfrm>
              <a:off x="730715" y="2576664"/>
              <a:ext cx="7500388" cy="2308324"/>
            </a:xfrm>
            <a:prstGeom prst="rect">
              <a:avLst/>
            </a:prstGeom>
          </p:spPr>
          <p:txBody>
            <a:bodyPr wrap="square" anchor="t">
              <a:spAutoFit/>
            </a:bodyPr>
            <a:lstStyle/>
            <a:p>
              <a:pPr>
                <a:spcBef>
                  <a:spcPts val="600"/>
                </a:spcBef>
                <a:buSzPct val="100000"/>
                <a:defRPr/>
              </a:pPr>
              <a:r>
                <a:rPr lang="de-DE" sz="1700" b="1" dirty="0" smtClean="0">
                  <a:solidFill>
                    <a:srgbClr val="000000"/>
                  </a:solidFill>
                  <a:ea typeface="Calibri" panose="020F0502020204030204" pitchFamily="34" charset="0"/>
                  <a:cs typeface="Calibri" panose="020F0502020204030204" pitchFamily="34" charset="0"/>
                </a:rPr>
                <a:t>Spielbetrieb Saison 2015/2016</a:t>
              </a:r>
              <a:endParaRPr lang="de-DE" sz="1700" dirty="0" smtClean="0">
                <a:solidFill>
                  <a:srgbClr val="000000"/>
                </a:solidFill>
                <a:ea typeface="Calibri" panose="020F0502020204030204" pitchFamily="34" charset="0"/>
                <a:cs typeface="Calibri" panose="020F0502020204030204" pitchFamily="34" charset="0"/>
              </a:endParaRPr>
            </a:p>
            <a:p>
              <a:pPr marL="285750" indent="-285750">
                <a:spcBef>
                  <a:spcPts val="600"/>
                </a:spcBef>
                <a:buFont typeface="Wingdings" panose="05000000000000000000" pitchFamily="2" charset="2"/>
                <a:buChar char="Ø"/>
                <a:defRPr/>
              </a:pPr>
              <a:r>
                <a:rPr lang="de-DE" sz="1700" dirty="0" smtClean="0">
                  <a:solidFill>
                    <a:srgbClr val="000000"/>
                  </a:solidFill>
                </a:rPr>
                <a:t>U16m</a:t>
              </a:r>
              <a:r>
                <a:rPr lang="de-DE" sz="1700" dirty="0">
                  <a:solidFill>
                    <a:srgbClr val="000000"/>
                  </a:solidFill>
                </a:rPr>
                <a:t>: NRW-Liga + Oberligen (keine Bezirksligen</a:t>
              </a:r>
              <a:r>
                <a:rPr lang="de-DE" sz="1700" dirty="0" smtClean="0">
                  <a:solidFill>
                    <a:srgbClr val="000000"/>
                  </a:solidFill>
                </a:rPr>
                <a:t>)</a:t>
              </a:r>
            </a:p>
            <a:p>
              <a:pPr marL="285750" indent="-285750">
                <a:spcBef>
                  <a:spcPts val="600"/>
                </a:spcBef>
                <a:buFont typeface="Wingdings" panose="05000000000000000000" pitchFamily="2" charset="2"/>
                <a:buChar char="Ø"/>
                <a:defRPr/>
              </a:pPr>
              <a:r>
                <a:rPr lang="de-DE" sz="1700" dirty="0">
                  <a:solidFill>
                    <a:srgbClr val="000000"/>
                  </a:solidFill>
                </a:rPr>
                <a:t>OL U13/U14/U16m: verpflichtende Hin- und Rückrunde  (bis zu 8 Spieltage</a:t>
              </a:r>
              <a:r>
                <a:rPr lang="de-DE" sz="1700" dirty="0" smtClean="0">
                  <a:solidFill>
                    <a:srgbClr val="000000"/>
                  </a:solidFill>
                </a:rPr>
                <a:t>)</a:t>
              </a:r>
            </a:p>
            <a:p>
              <a:pPr marL="285750" indent="-285750">
                <a:spcBef>
                  <a:spcPts val="600"/>
                </a:spcBef>
                <a:buFont typeface="Wingdings" panose="05000000000000000000" pitchFamily="2" charset="2"/>
                <a:buChar char="Ø"/>
                <a:defRPr/>
              </a:pPr>
              <a:r>
                <a:rPr lang="de-DE" sz="1700" dirty="0">
                  <a:solidFill>
                    <a:srgbClr val="000000"/>
                  </a:solidFill>
                </a:rPr>
                <a:t>Kleinfeld-Spielbetrieb: Mädchen und Jungen spielen </a:t>
              </a:r>
              <a:r>
                <a:rPr lang="de-DE" sz="1700" dirty="0" smtClean="0">
                  <a:solidFill>
                    <a:srgbClr val="000000"/>
                  </a:solidFill>
                </a:rPr>
                <a:t>zusammen</a:t>
              </a:r>
            </a:p>
            <a:p>
              <a:pPr marL="342900" indent="-342900">
                <a:spcBef>
                  <a:spcPts val="600"/>
                </a:spcBef>
                <a:buFont typeface="Wingdings" panose="05000000000000000000" pitchFamily="2" charset="2"/>
                <a:buChar char="Ø"/>
                <a:defRPr/>
              </a:pPr>
              <a:r>
                <a:rPr lang="de-DE" sz="1700" dirty="0">
                  <a:solidFill>
                    <a:srgbClr val="000000"/>
                  </a:solidFill>
                </a:rPr>
                <a:t>Nach der Hinrunde findet parallel zum weiterlaufenden Ligaspielbetrieb die Qualifikation zur Westdeutschen Meisterschaft statt (ohne Mixed-Mannschaften</a:t>
              </a:r>
              <a:r>
                <a:rPr lang="de-DE" sz="1700" dirty="0" smtClean="0">
                  <a:solidFill>
                    <a:srgbClr val="000000"/>
                  </a:solidFill>
                </a:rPr>
                <a:t>).</a:t>
              </a:r>
            </a:p>
            <a:p>
              <a:pPr marL="285750" indent="-285750">
                <a:spcBef>
                  <a:spcPts val="600"/>
                </a:spcBef>
                <a:buFont typeface="Wingdings" panose="05000000000000000000" pitchFamily="2" charset="2"/>
                <a:buChar char="Ø"/>
                <a:defRPr/>
              </a:pPr>
              <a:r>
                <a:rPr lang="de-DE" sz="1700" dirty="0">
                  <a:solidFill>
                    <a:srgbClr val="000000"/>
                  </a:solidFill>
                </a:rPr>
                <a:t>Spieltage werden vermehrt in Turnierform </a:t>
              </a:r>
              <a:r>
                <a:rPr lang="de-DE" sz="1700" dirty="0" smtClean="0">
                  <a:solidFill>
                    <a:srgbClr val="000000"/>
                  </a:solidFill>
                </a:rPr>
                <a:t>angeboten</a:t>
              </a:r>
              <a:endParaRPr lang="de-DE" sz="1700" dirty="0">
                <a:solidFill>
                  <a:srgbClr val="000000"/>
                </a:solidFill>
              </a:endParaRPr>
            </a:p>
          </p:txBody>
        </p:sp>
        <p:sp>
          <p:nvSpPr>
            <p:cNvPr id="6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Tree>
    <p:extLst>
      <p:ext uri="{BB962C8B-B14F-4D97-AF65-F5344CB8AC3E}">
        <p14:creationId xmlns:p14="http://schemas.microsoft.com/office/powerpoint/2010/main" xmlns="" val="7080029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1376082" cy="600588"/>
            <a:chOff x="1304496" y="472289"/>
            <a:chExt cx="1145031" cy="800773"/>
          </a:xfrm>
        </p:grpSpPr>
        <p:sp>
          <p:nvSpPr>
            <p:cNvPr id="68" name="TextBox 2"/>
            <p:cNvSpPr txBox="1"/>
            <p:nvPr/>
          </p:nvSpPr>
          <p:spPr>
            <a:xfrm>
              <a:off x="1304496" y="472289"/>
              <a:ext cx="1145031" cy="779689"/>
            </a:xfrm>
            <a:prstGeom prst="rect">
              <a:avLst/>
            </a:prstGeom>
            <a:noFill/>
          </p:spPr>
          <p:txBody>
            <a:bodyPr wrap="none" rtlCol="0">
              <a:spAutoFit/>
            </a:bodyPr>
            <a:lstStyle/>
            <a:p>
              <a:r>
                <a:rPr lang="de-DE" sz="3200" b="1" dirty="0" smtClean="0"/>
                <a:t>Jugend</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Rectangle 17"/>
          <p:cNvSpPr/>
          <p:nvPr/>
        </p:nvSpPr>
        <p:spPr>
          <a:xfrm>
            <a:off x="542262" y="4626875"/>
            <a:ext cx="4871954" cy="353943"/>
          </a:xfrm>
          <a:prstGeom prst="rect">
            <a:avLst/>
          </a:prstGeom>
        </p:spPr>
        <p:txBody>
          <a:bodyPr wrap="square" anchor="t">
            <a:spAutoFit/>
          </a:bodyPr>
          <a:lstStyle/>
          <a:p>
            <a:pPr>
              <a:spcBef>
                <a:spcPts val="600"/>
              </a:spcBef>
              <a:defRPr/>
            </a:pPr>
            <a:r>
              <a:rPr lang="de-DE" sz="1700" b="1" dirty="0">
                <a:solidFill>
                  <a:srgbClr val="000000"/>
                </a:solidFill>
              </a:rPr>
              <a:t>Ansprechpartner: </a:t>
            </a:r>
            <a:r>
              <a:rPr lang="de-DE" sz="1700" b="1" dirty="0" smtClean="0">
                <a:solidFill>
                  <a:srgbClr val="000000"/>
                </a:solidFill>
              </a:rPr>
              <a:t>Niklas Mielke</a:t>
            </a:r>
            <a:endParaRPr lang="de-DE" sz="1700" dirty="0">
              <a:solidFill>
                <a:srgbClr val="000000"/>
              </a:solidFill>
            </a:endParaRPr>
          </a:p>
        </p:txBody>
      </p:sp>
      <p:grpSp>
        <p:nvGrpSpPr>
          <p:cNvPr id="58" name="Gruppierung 26"/>
          <p:cNvGrpSpPr/>
          <p:nvPr/>
        </p:nvGrpSpPr>
        <p:grpSpPr>
          <a:xfrm>
            <a:off x="605633" y="2244371"/>
            <a:ext cx="8219200" cy="2046714"/>
            <a:chOff x="555379" y="2576664"/>
            <a:chExt cx="7675723" cy="2046714"/>
          </a:xfrm>
        </p:grpSpPr>
        <p:sp>
          <p:nvSpPr>
            <p:cNvPr id="60" name="Rectangle 17"/>
            <p:cNvSpPr/>
            <p:nvPr/>
          </p:nvSpPr>
          <p:spPr>
            <a:xfrm>
              <a:off x="730715" y="2576664"/>
              <a:ext cx="7500387" cy="2046714"/>
            </a:xfrm>
            <a:prstGeom prst="rect">
              <a:avLst/>
            </a:prstGeom>
          </p:spPr>
          <p:txBody>
            <a:bodyPr wrap="square" anchor="t">
              <a:spAutoFit/>
            </a:bodyPr>
            <a:lstStyle/>
            <a:p>
              <a:pPr>
                <a:spcBef>
                  <a:spcPts val="600"/>
                </a:spcBef>
                <a:buSzPct val="100000"/>
                <a:defRPr/>
              </a:pPr>
              <a:r>
                <a:rPr lang="de-DE" sz="1700" b="1" dirty="0" smtClean="0">
                  <a:solidFill>
                    <a:srgbClr val="000000"/>
                  </a:solidFill>
                  <a:ea typeface="Calibri" panose="020F0502020204030204" pitchFamily="34" charset="0"/>
                  <a:cs typeface="Calibri" panose="020F0502020204030204" pitchFamily="34" charset="0"/>
                </a:rPr>
                <a:t>Ferienfreizeit 2016</a:t>
              </a:r>
              <a:endParaRPr lang="de-DE" sz="1700" dirty="0" smtClean="0">
                <a:solidFill>
                  <a:srgbClr val="000000"/>
                </a:solidFill>
                <a:ea typeface="Calibri" panose="020F0502020204030204" pitchFamily="34" charset="0"/>
                <a:cs typeface="Calibri" panose="020F0502020204030204" pitchFamily="34" charset="0"/>
              </a:endParaRPr>
            </a:p>
            <a:p>
              <a:pPr marL="285750" indent="-285750">
                <a:spcBef>
                  <a:spcPts val="600"/>
                </a:spcBef>
                <a:buFont typeface="Wingdings" panose="05000000000000000000" pitchFamily="2" charset="2"/>
                <a:buChar char="Ø"/>
                <a:defRPr/>
              </a:pPr>
              <a:r>
                <a:rPr lang="de-DE" sz="1700" dirty="0" smtClean="0">
                  <a:solidFill>
                    <a:srgbClr val="000000"/>
                  </a:solidFill>
                </a:rPr>
                <a:t>Vom </a:t>
              </a:r>
              <a:r>
                <a:rPr lang="de-DE" sz="1700" b="1" i="1" dirty="0" smtClean="0">
                  <a:solidFill>
                    <a:srgbClr val="000000"/>
                  </a:solidFill>
                </a:rPr>
                <a:t>07.-13. August 2016 </a:t>
              </a:r>
              <a:r>
                <a:rPr lang="de-DE" sz="1700" dirty="0" smtClean="0">
                  <a:solidFill>
                    <a:srgbClr val="000000"/>
                  </a:solidFill>
                </a:rPr>
                <a:t>(5. Ferienwoche)</a:t>
              </a:r>
            </a:p>
            <a:p>
              <a:pPr marL="285750" indent="-285750">
                <a:spcBef>
                  <a:spcPts val="600"/>
                </a:spcBef>
                <a:buFont typeface="Wingdings" panose="05000000000000000000" pitchFamily="2" charset="2"/>
                <a:buChar char="Ø"/>
                <a:defRPr/>
              </a:pPr>
              <a:r>
                <a:rPr lang="de-DE" sz="1700" dirty="0" smtClean="0">
                  <a:solidFill>
                    <a:srgbClr val="000000"/>
                  </a:solidFill>
                </a:rPr>
                <a:t>Kosten pro Person: 260,00 €</a:t>
              </a:r>
            </a:p>
            <a:p>
              <a:pPr marL="285750" indent="-285750">
                <a:spcBef>
                  <a:spcPts val="600"/>
                </a:spcBef>
                <a:buFont typeface="Wingdings" panose="05000000000000000000" pitchFamily="2" charset="2"/>
                <a:buChar char="Ø"/>
                <a:defRPr/>
              </a:pPr>
              <a:r>
                <a:rPr lang="de-DE" sz="1700" dirty="0" smtClean="0">
                  <a:solidFill>
                    <a:srgbClr val="000000"/>
                  </a:solidFill>
                </a:rPr>
                <a:t>Alter: 8 – 13 Jahre</a:t>
              </a:r>
            </a:p>
            <a:p>
              <a:pPr marL="285750" indent="-285750">
                <a:spcBef>
                  <a:spcPts val="600"/>
                </a:spcBef>
                <a:buFont typeface="Wingdings" panose="05000000000000000000" pitchFamily="2" charset="2"/>
                <a:buChar char="Ø"/>
                <a:defRPr/>
              </a:pPr>
              <a:r>
                <a:rPr lang="de-DE" sz="1700" dirty="0" smtClean="0">
                  <a:solidFill>
                    <a:srgbClr val="000000"/>
                  </a:solidFill>
                </a:rPr>
                <a:t>Anzahl der Teilnehmer begrenzt</a:t>
              </a:r>
            </a:p>
            <a:p>
              <a:pPr marL="285750" indent="-285750">
                <a:spcBef>
                  <a:spcPts val="600"/>
                </a:spcBef>
                <a:buFont typeface="Wingdings" panose="05000000000000000000" pitchFamily="2" charset="2"/>
                <a:buChar char="Ø"/>
                <a:defRPr/>
              </a:pPr>
              <a:r>
                <a:rPr lang="de-DE" sz="1700" dirty="0">
                  <a:solidFill>
                    <a:srgbClr val="000000"/>
                  </a:solidFill>
                </a:rPr>
                <a:t>weitere Infos: Jugend-Homepage oder </a:t>
              </a:r>
              <a:r>
                <a:rPr lang="de-DE" sz="1700" dirty="0" smtClean="0">
                  <a:solidFill>
                    <a:srgbClr val="000000"/>
                  </a:solidFill>
                </a:rPr>
                <a:t>WVV-Geschäftsstelle</a:t>
              </a:r>
              <a:endParaRPr lang="de-DE" sz="1700" dirty="0">
                <a:solidFill>
                  <a:srgbClr val="000000"/>
                </a:solidFill>
              </a:endParaRPr>
            </a:p>
          </p:txBody>
        </p:sp>
        <p:sp>
          <p:nvSpPr>
            <p:cNvPr id="6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Tree>
    <p:extLst>
      <p:ext uri="{BB962C8B-B14F-4D97-AF65-F5344CB8AC3E}">
        <p14:creationId xmlns:p14="http://schemas.microsoft.com/office/powerpoint/2010/main" xmlns="" val="339928161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1566263" cy="600588"/>
            <a:chOff x="1304496" y="472289"/>
            <a:chExt cx="1303280" cy="800773"/>
          </a:xfrm>
        </p:grpSpPr>
        <p:sp>
          <p:nvSpPr>
            <p:cNvPr id="68" name="TextBox 2"/>
            <p:cNvSpPr txBox="1"/>
            <p:nvPr/>
          </p:nvSpPr>
          <p:spPr>
            <a:xfrm>
              <a:off x="1304496" y="472289"/>
              <a:ext cx="1303280" cy="779689"/>
            </a:xfrm>
            <a:prstGeom prst="rect">
              <a:avLst/>
            </a:prstGeom>
            <a:noFill/>
          </p:spPr>
          <p:txBody>
            <a:bodyPr wrap="none" rtlCol="0">
              <a:spAutoFit/>
            </a:bodyPr>
            <a:lstStyle/>
            <a:p>
              <a:r>
                <a:rPr lang="de-DE" sz="3200" b="1" dirty="0" smtClean="0"/>
                <a:t>Termine</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8" name="Gruppierung 26"/>
          <p:cNvGrpSpPr/>
          <p:nvPr/>
        </p:nvGrpSpPr>
        <p:grpSpPr>
          <a:xfrm>
            <a:off x="605633" y="2278411"/>
            <a:ext cx="8219200" cy="353943"/>
            <a:chOff x="555379" y="2576664"/>
            <a:chExt cx="7675723" cy="353943"/>
          </a:xfrm>
        </p:grpSpPr>
        <p:sp>
          <p:nvSpPr>
            <p:cNvPr id="60" name="Rectangle 17"/>
            <p:cNvSpPr/>
            <p:nvPr/>
          </p:nvSpPr>
          <p:spPr>
            <a:xfrm>
              <a:off x="730715" y="2576664"/>
              <a:ext cx="7500387" cy="353943"/>
            </a:xfrm>
            <a:prstGeom prst="rect">
              <a:avLst/>
            </a:prstGeom>
          </p:spPr>
          <p:txBody>
            <a:bodyPr wrap="square" anchor="t">
              <a:spAutoFit/>
            </a:bodyPr>
            <a:lstStyle/>
            <a:p>
              <a:pPr>
                <a:spcBef>
                  <a:spcPts val="600"/>
                </a:spcBef>
                <a:buSzPct val="100000"/>
                <a:defRPr/>
              </a:pPr>
              <a:r>
                <a:rPr lang="de-DE" sz="1700" b="1" dirty="0" smtClean="0">
                  <a:solidFill>
                    <a:srgbClr val="000000"/>
                  </a:solidFill>
                  <a:ea typeface="Calibri" panose="020F0502020204030204" pitchFamily="34" charset="0"/>
                  <a:cs typeface="Calibri" panose="020F0502020204030204" pitchFamily="34" charset="0"/>
                </a:rPr>
                <a:t>28.02.2016: DVV-Pokalfinale in Mannheim (SAP-Arena)</a:t>
              </a:r>
              <a:endParaRPr lang="de-DE" sz="1700" dirty="0" smtClean="0">
                <a:solidFill>
                  <a:srgbClr val="000000"/>
                </a:solidFill>
                <a:ea typeface="Calibri" panose="020F0502020204030204" pitchFamily="34" charset="0"/>
                <a:cs typeface="Calibri" panose="020F0502020204030204" pitchFamily="34" charset="0"/>
              </a:endParaRPr>
            </a:p>
          </p:txBody>
        </p:sp>
        <p:sp>
          <p:nvSpPr>
            <p:cNvPr id="6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22" name="Gruppierung 26"/>
          <p:cNvGrpSpPr/>
          <p:nvPr/>
        </p:nvGrpSpPr>
        <p:grpSpPr>
          <a:xfrm>
            <a:off x="605633" y="2659921"/>
            <a:ext cx="7701360" cy="353943"/>
            <a:chOff x="555379" y="2576664"/>
            <a:chExt cx="7192124" cy="353943"/>
          </a:xfrm>
        </p:grpSpPr>
        <p:sp>
          <p:nvSpPr>
            <p:cNvPr id="23" name="Rectangle 17"/>
            <p:cNvSpPr/>
            <p:nvPr/>
          </p:nvSpPr>
          <p:spPr>
            <a:xfrm>
              <a:off x="730715" y="2576664"/>
              <a:ext cx="7016788" cy="353943"/>
            </a:xfrm>
            <a:prstGeom prst="rect">
              <a:avLst/>
            </a:prstGeom>
          </p:spPr>
          <p:txBody>
            <a:bodyPr wrap="square" anchor="t">
              <a:spAutoFit/>
            </a:bodyPr>
            <a:lstStyle/>
            <a:p>
              <a:pPr>
                <a:spcBef>
                  <a:spcPts val="600"/>
                </a:spcBef>
                <a:buSzPct val="100000"/>
                <a:defRPr/>
              </a:pPr>
              <a:r>
                <a:rPr lang="de-DE" sz="1700" b="1" dirty="0" smtClean="0">
                  <a:solidFill>
                    <a:srgbClr val="000000"/>
                  </a:solidFill>
                  <a:ea typeface="Calibri" panose="020F0502020204030204" pitchFamily="34" charset="0"/>
                  <a:cs typeface="Calibri" panose="020F0502020204030204" pitchFamily="34" charset="0"/>
                </a:rPr>
                <a:t>12./13.03.2016: Westdeutsche Jugendmeisterschaften der U14 und der U18</a:t>
              </a:r>
              <a:endParaRPr lang="de-DE" sz="1700" dirty="0" smtClean="0">
                <a:solidFill>
                  <a:srgbClr val="000000"/>
                </a:solidFill>
                <a:ea typeface="Calibri" panose="020F0502020204030204" pitchFamily="34" charset="0"/>
                <a:cs typeface="Calibri" panose="020F0502020204030204" pitchFamily="34" charset="0"/>
              </a:endParaRPr>
            </a:p>
          </p:txBody>
        </p:sp>
        <p:sp>
          <p:nvSpPr>
            <p:cNvPr id="24"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25" name="Gruppierung 26"/>
          <p:cNvGrpSpPr/>
          <p:nvPr/>
        </p:nvGrpSpPr>
        <p:grpSpPr>
          <a:xfrm>
            <a:off x="605633" y="3041431"/>
            <a:ext cx="7701360" cy="353943"/>
            <a:chOff x="555379" y="2576664"/>
            <a:chExt cx="7192124" cy="353943"/>
          </a:xfrm>
        </p:grpSpPr>
        <p:sp>
          <p:nvSpPr>
            <p:cNvPr id="26" name="Rectangle 17"/>
            <p:cNvSpPr/>
            <p:nvPr/>
          </p:nvSpPr>
          <p:spPr>
            <a:xfrm>
              <a:off x="730715" y="2576664"/>
              <a:ext cx="7016788" cy="353943"/>
            </a:xfrm>
            <a:prstGeom prst="rect">
              <a:avLst/>
            </a:prstGeom>
          </p:spPr>
          <p:txBody>
            <a:bodyPr wrap="square" anchor="t">
              <a:spAutoFit/>
            </a:bodyPr>
            <a:lstStyle/>
            <a:p>
              <a:pPr>
                <a:spcBef>
                  <a:spcPts val="600"/>
                </a:spcBef>
                <a:buSzPct val="100000"/>
                <a:defRPr/>
              </a:pPr>
              <a:r>
                <a:rPr lang="de-DE" sz="1700" b="1" dirty="0" smtClean="0">
                  <a:solidFill>
                    <a:srgbClr val="000000"/>
                  </a:solidFill>
                  <a:ea typeface="Calibri" panose="020F0502020204030204" pitchFamily="34" charset="0"/>
                  <a:cs typeface="Calibri" panose="020F0502020204030204" pitchFamily="34" charset="0"/>
                </a:rPr>
                <a:t>12./13.03.2016: Westdeutsche Seniorenmeisterschaften</a:t>
              </a:r>
              <a:endParaRPr lang="de-DE" sz="1700" dirty="0" smtClean="0">
                <a:solidFill>
                  <a:srgbClr val="000000"/>
                </a:solidFill>
                <a:ea typeface="Calibri" panose="020F0502020204030204" pitchFamily="34" charset="0"/>
                <a:cs typeface="Calibri" panose="020F0502020204030204" pitchFamily="34" charset="0"/>
              </a:endParaRPr>
            </a:p>
          </p:txBody>
        </p:sp>
        <p:sp>
          <p:nvSpPr>
            <p:cNvPr id="27"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28" name="Gruppierung 26"/>
          <p:cNvGrpSpPr/>
          <p:nvPr/>
        </p:nvGrpSpPr>
        <p:grpSpPr>
          <a:xfrm>
            <a:off x="605633" y="3422941"/>
            <a:ext cx="7701360" cy="353943"/>
            <a:chOff x="555379" y="2576664"/>
            <a:chExt cx="7192124" cy="353943"/>
          </a:xfrm>
        </p:grpSpPr>
        <p:sp>
          <p:nvSpPr>
            <p:cNvPr id="29" name="Rectangle 17"/>
            <p:cNvSpPr/>
            <p:nvPr/>
          </p:nvSpPr>
          <p:spPr>
            <a:xfrm>
              <a:off x="730715" y="2576664"/>
              <a:ext cx="7016788" cy="353943"/>
            </a:xfrm>
            <a:prstGeom prst="rect">
              <a:avLst/>
            </a:prstGeom>
          </p:spPr>
          <p:txBody>
            <a:bodyPr wrap="square" anchor="t">
              <a:spAutoFit/>
            </a:bodyPr>
            <a:lstStyle/>
            <a:p>
              <a:pPr>
                <a:spcBef>
                  <a:spcPts val="600"/>
                </a:spcBef>
                <a:buSzPct val="100000"/>
                <a:defRPr/>
              </a:pPr>
              <a:r>
                <a:rPr lang="de-DE" sz="1700" b="1" dirty="0" smtClean="0">
                  <a:solidFill>
                    <a:srgbClr val="000000"/>
                  </a:solidFill>
                  <a:ea typeface="Calibri" panose="020F0502020204030204" pitchFamily="34" charset="0"/>
                  <a:cs typeface="Calibri" panose="020F0502020204030204" pitchFamily="34" charset="0"/>
                </a:rPr>
                <a:t>01.-03.04.2016: WVV-Cup in Dormagen</a:t>
              </a:r>
              <a:endParaRPr lang="de-DE" sz="1700" dirty="0" smtClean="0">
                <a:solidFill>
                  <a:srgbClr val="000000"/>
                </a:solidFill>
                <a:ea typeface="Calibri" panose="020F0502020204030204" pitchFamily="34" charset="0"/>
                <a:cs typeface="Calibri" panose="020F0502020204030204" pitchFamily="34" charset="0"/>
              </a:endParaRPr>
            </a:p>
          </p:txBody>
        </p:sp>
        <p:sp>
          <p:nvSpPr>
            <p:cNvPr id="3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32" name="Gruppierung 26"/>
          <p:cNvGrpSpPr/>
          <p:nvPr/>
        </p:nvGrpSpPr>
        <p:grpSpPr>
          <a:xfrm>
            <a:off x="605633" y="3804451"/>
            <a:ext cx="7701360" cy="353943"/>
            <a:chOff x="555379" y="2576664"/>
            <a:chExt cx="7192124" cy="353943"/>
          </a:xfrm>
        </p:grpSpPr>
        <p:sp>
          <p:nvSpPr>
            <p:cNvPr id="33" name="Rectangle 17"/>
            <p:cNvSpPr/>
            <p:nvPr/>
          </p:nvSpPr>
          <p:spPr>
            <a:xfrm>
              <a:off x="730715" y="2576664"/>
              <a:ext cx="7016788" cy="353943"/>
            </a:xfrm>
            <a:prstGeom prst="rect">
              <a:avLst/>
            </a:prstGeom>
          </p:spPr>
          <p:txBody>
            <a:bodyPr wrap="square" anchor="t">
              <a:spAutoFit/>
            </a:bodyPr>
            <a:lstStyle/>
            <a:p>
              <a:pPr>
                <a:spcBef>
                  <a:spcPts val="600"/>
                </a:spcBef>
                <a:buSzPct val="100000"/>
                <a:defRPr/>
              </a:pPr>
              <a:r>
                <a:rPr lang="de-DE" sz="1700" b="1" dirty="0" smtClean="0">
                  <a:solidFill>
                    <a:srgbClr val="000000"/>
                  </a:solidFill>
                  <a:ea typeface="Calibri" panose="020F0502020204030204" pitchFamily="34" charset="0"/>
                  <a:cs typeface="Calibri" panose="020F0502020204030204" pitchFamily="34" charset="0"/>
                </a:rPr>
                <a:t>09.-10.04.2016</a:t>
              </a:r>
              <a:r>
                <a:rPr lang="de-DE" sz="1700" b="1" dirty="0">
                  <a:solidFill>
                    <a:srgbClr val="000000"/>
                  </a:solidFill>
                  <a:ea typeface="Calibri" panose="020F0502020204030204" pitchFamily="34" charset="0"/>
                  <a:cs typeface="Calibri" panose="020F0502020204030204" pitchFamily="34" charset="0"/>
                </a:rPr>
                <a:t>: Westdeutsche Jugendmeisterschaften der </a:t>
              </a:r>
              <a:r>
                <a:rPr lang="de-DE" sz="1700" b="1" dirty="0" smtClean="0">
                  <a:solidFill>
                    <a:srgbClr val="000000"/>
                  </a:solidFill>
                  <a:ea typeface="Calibri" panose="020F0502020204030204" pitchFamily="34" charset="0"/>
                  <a:cs typeface="Calibri" panose="020F0502020204030204" pitchFamily="34" charset="0"/>
                </a:rPr>
                <a:t>U13, U16 </a:t>
              </a:r>
              <a:r>
                <a:rPr lang="de-DE" sz="1700" b="1" dirty="0">
                  <a:solidFill>
                    <a:srgbClr val="000000"/>
                  </a:solidFill>
                  <a:ea typeface="Calibri" panose="020F0502020204030204" pitchFamily="34" charset="0"/>
                  <a:cs typeface="Calibri" panose="020F0502020204030204" pitchFamily="34" charset="0"/>
                </a:rPr>
                <a:t>und der </a:t>
              </a:r>
              <a:r>
                <a:rPr lang="de-DE" sz="1700" b="1" dirty="0" smtClean="0">
                  <a:solidFill>
                    <a:srgbClr val="000000"/>
                  </a:solidFill>
                  <a:ea typeface="Calibri" panose="020F0502020204030204" pitchFamily="34" charset="0"/>
                  <a:cs typeface="Calibri" panose="020F0502020204030204" pitchFamily="34" charset="0"/>
                </a:rPr>
                <a:t>U20</a:t>
              </a:r>
              <a:endParaRPr lang="de-DE" sz="1700" dirty="0">
                <a:solidFill>
                  <a:srgbClr val="000000"/>
                </a:solidFill>
                <a:ea typeface="Calibri" panose="020F0502020204030204" pitchFamily="34" charset="0"/>
                <a:cs typeface="Calibri" panose="020F0502020204030204" pitchFamily="34" charset="0"/>
              </a:endParaRPr>
            </a:p>
          </p:txBody>
        </p:sp>
        <p:sp>
          <p:nvSpPr>
            <p:cNvPr id="34"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35" name="Gruppierung 26"/>
          <p:cNvGrpSpPr/>
          <p:nvPr/>
        </p:nvGrpSpPr>
        <p:grpSpPr>
          <a:xfrm>
            <a:off x="605633" y="4185962"/>
            <a:ext cx="7701360" cy="353943"/>
            <a:chOff x="555379" y="2576664"/>
            <a:chExt cx="7192124" cy="353943"/>
          </a:xfrm>
        </p:grpSpPr>
        <p:sp>
          <p:nvSpPr>
            <p:cNvPr id="36" name="Rectangle 17"/>
            <p:cNvSpPr/>
            <p:nvPr/>
          </p:nvSpPr>
          <p:spPr>
            <a:xfrm>
              <a:off x="730715" y="2576664"/>
              <a:ext cx="7016788" cy="353943"/>
            </a:xfrm>
            <a:prstGeom prst="rect">
              <a:avLst/>
            </a:prstGeom>
          </p:spPr>
          <p:txBody>
            <a:bodyPr wrap="square" anchor="t">
              <a:spAutoFit/>
            </a:bodyPr>
            <a:lstStyle/>
            <a:p>
              <a:pPr>
                <a:spcBef>
                  <a:spcPts val="600"/>
                </a:spcBef>
                <a:buSzPct val="100000"/>
                <a:defRPr/>
              </a:pPr>
              <a:r>
                <a:rPr lang="de-DE" sz="1700" b="1" dirty="0" smtClean="0">
                  <a:solidFill>
                    <a:srgbClr val="000000"/>
                  </a:solidFill>
                  <a:ea typeface="Calibri" panose="020F0502020204030204" pitchFamily="34" charset="0"/>
                  <a:cs typeface="Calibri" panose="020F0502020204030204" pitchFamily="34" charset="0"/>
                </a:rPr>
                <a:t>05.06.2016</a:t>
              </a:r>
              <a:r>
                <a:rPr lang="de-DE" sz="1700" b="1" dirty="0">
                  <a:solidFill>
                    <a:srgbClr val="000000"/>
                  </a:solidFill>
                  <a:ea typeface="Calibri" panose="020F0502020204030204" pitchFamily="34" charset="0"/>
                  <a:cs typeface="Calibri" panose="020F0502020204030204" pitchFamily="34" charset="0"/>
                </a:rPr>
                <a:t>: </a:t>
              </a:r>
              <a:r>
                <a:rPr lang="de-DE" sz="1700" b="1" dirty="0" smtClean="0">
                  <a:solidFill>
                    <a:srgbClr val="000000"/>
                  </a:solidFill>
                  <a:ea typeface="Calibri" panose="020F0502020204030204" pitchFamily="34" charset="0"/>
                  <a:cs typeface="Calibri" panose="020F0502020204030204" pitchFamily="34" charset="0"/>
                </a:rPr>
                <a:t>Jugendverbandstag und Verbandstag des WVV in Dortmund</a:t>
              </a:r>
              <a:endParaRPr lang="de-DE" sz="1700" dirty="0">
                <a:solidFill>
                  <a:srgbClr val="000000"/>
                </a:solidFill>
                <a:ea typeface="Calibri" panose="020F0502020204030204" pitchFamily="34" charset="0"/>
                <a:cs typeface="Calibri" panose="020F0502020204030204" pitchFamily="34" charset="0"/>
              </a:endParaRPr>
            </a:p>
          </p:txBody>
        </p:sp>
        <p:sp>
          <p:nvSpPr>
            <p:cNvPr id="37"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Tree>
    <p:extLst>
      <p:ext uri="{BB962C8B-B14F-4D97-AF65-F5344CB8AC3E}">
        <p14:creationId xmlns:p14="http://schemas.microsoft.com/office/powerpoint/2010/main" xmlns="" val="4901153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05" y="0"/>
            <a:ext cx="9142334" cy="6858000"/>
          </a:xfrm>
          <a:prstGeom prst="rect">
            <a:avLst/>
          </a:prstGeom>
        </p:spPr>
      </p:pic>
      <p:sp>
        <p:nvSpPr>
          <p:cNvPr id="5" name="Rechteck 4"/>
          <p:cNvSpPr/>
          <p:nvPr/>
        </p:nvSpPr>
        <p:spPr>
          <a:xfrm>
            <a:off x="-2382" y="3641838"/>
            <a:ext cx="9144000" cy="2541683"/>
          </a:xfrm>
          <a:prstGeom prst="rect">
            <a:avLst/>
          </a:prstGeom>
          <a:gradFill>
            <a:gsLst>
              <a:gs pos="0">
                <a:schemeClr val="accent1">
                  <a:satMod val="103000"/>
                  <a:lumMod val="102000"/>
                  <a:tint val="94000"/>
                  <a:alpha val="61000"/>
                </a:schemeClr>
              </a:gs>
              <a:gs pos="50000">
                <a:schemeClr val="accent1">
                  <a:satMod val="110000"/>
                  <a:lumMod val="100000"/>
                  <a:shade val="100000"/>
                </a:schemeClr>
              </a:gs>
              <a:gs pos="100000">
                <a:schemeClr val="accent1">
                  <a:lumMod val="99000"/>
                  <a:satMod val="120000"/>
                  <a:shade val="78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10" name="Freeform 7"/>
          <p:cNvSpPr>
            <a:spLocks/>
          </p:cNvSpPr>
          <p:nvPr/>
        </p:nvSpPr>
        <p:spPr bwMode="auto">
          <a:xfrm>
            <a:off x="-2381" y="-115491"/>
            <a:ext cx="9148762" cy="1047750"/>
          </a:xfrm>
          <a:custGeom>
            <a:avLst/>
            <a:gdLst>
              <a:gd name="T0" fmla="*/ 0 w 5120"/>
              <a:gd name="T1" fmla="*/ 584 h 584"/>
              <a:gd name="T2" fmla="*/ 1738 w 5120"/>
              <a:gd name="T3" fmla="*/ 75 h 584"/>
              <a:gd name="T4" fmla="*/ 4268 w 5120"/>
              <a:gd name="T5" fmla="*/ 237 h 584"/>
              <a:gd name="T6" fmla="*/ 5120 w 5120"/>
              <a:gd name="T7" fmla="*/ 88 h 584"/>
              <a:gd name="T8" fmla="*/ 5120 w 5120"/>
              <a:gd name="T9" fmla="*/ 64 h 584"/>
              <a:gd name="T10" fmla="*/ 0 w 5120"/>
              <a:gd name="T11" fmla="*/ 64 h 584"/>
              <a:gd name="T12" fmla="*/ 0 w 5120"/>
              <a:gd name="T13" fmla="*/ 584 h 584"/>
            </a:gdLst>
            <a:ahLst/>
            <a:cxnLst>
              <a:cxn ang="0">
                <a:pos x="T0" y="T1"/>
              </a:cxn>
              <a:cxn ang="0">
                <a:pos x="T2" y="T3"/>
              </a:cxn>
              <a:cxn ang="0">
                <a:pos x="T4" y="T5"/>
              </a:cxn>
              <a:cxn ang="0">
                <a:pos x="T6" y="T7"/>
              </a:cxn>
              <a:cxn ang="0">
                <a:pos x="T8" y="T9"/>
              </a:cxn>
              <a:cxn ang="0">
                <a:pos x="T10" y="T11"/>
              </a:cxn>
              <a:cxn ang="0">
                <a:pos x="T12" y="T13"/>
              </a:cxn>
            </a:cxnLst>
            <a:rect l="0" t="0" r="r" b="b"/>
            <a:pathLst>
              <a:path w="5120" h="584">
                <a:moveTo>
                  <a:pt x="0" y="584"/>
                </a:moveTo>
                <a:cubicBezTo>
                  <a:pt x="0" y="584"/>
                  <a:pt x="644" y="0"/>
                  <a:pt x="1738" y="75"/>
                </a:cubicBezTo>
                <a:cubicBezTo>
                  <a:pt x="2110" y="100"/>
                  <a:pt x="3412" y="324"/>
                  <a:pt x="4268" y="237"/>
                </a:cubicBezTo>
                <a:cubicBezTo>
                  <a:pt x="4638" y="200"/>
                  <a:pt x="5085" y="119"/>
                  <a:pt x="5120" y="88"/>
                </a:cubicBezTo>
                <a:cubicBezTo>
                  <a:pt x="5120" y="64"/>
                  <a:pt x="5120" y="64"/>
                  <a:pt x="5120" y="64"/>
                </a:cubicBezTo>
                <a:cubicBezTo>
                  <a:pt x="0" y="64"/>
                  <a:pt x="0" y="64"/>
                  <a:pt x="0" y="64"/>
                </a:cubicBezTo>
                <a:lnTo>
                  <a:pt x="0" y="584"/>
                </a:lnTo>
                <a:close/>
              </a:path>
            </a:pathLst>
          </a:custGeom>
          <a:ln>
            <a:noFill/>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68580" tIns="34290" rIns="68580" bIns="34290" numCol="1" anchor="t" anchorCtr="0" compatLnSpc="1">
            <a:prstTxWarp prst="textNoShape">
              <a:avLst/>
            </a:prstTxWarp>
          </a:bodyPr>
          <a:lstStyle/>
          <a:p>
            <a:r>
              <a:rPr lang="en-US" sz="1350" dirty="0" smtClean="0"/>
              <a:t>a</a:t>
            </a:r>
            <a:endParaRPr lang="en-US" sz="1350" dirty="0"/>
          </a:p>
        </p:txBody>
      </p:sp>
      <p:sp>
        <p:nvSpPr>
          <p:cNvPr id="11"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12"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20" name="Bild 19" descr="WVV_Logo_mit_weis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15" name="TextBox 5"/>
          <p:cNvSpPr txBox="1"/>
          <p:nvPr/>
        </p:nvSpPr>
        <p:spPr>
          <a:xfrm>
            <a:off x="866751" y="4415731"/>
            <a:ext cx="7405735" cy="1077218"/>
          </a:xfrm>
          <a:prstGeom prst="rect">
            <a:avLst/>
          </a:prstGeom>
          <a:noFill/>
        </p:spPr>
        <p:txBody>
          <a:bodyPr wrap="square" rtlCol="0">
            <a:spAutoFit/>
          </a:bodyPr>
          <a:lstStyle/>
          <a:p>
            <a:pPr algn="ctr"/>
            <a:r>
              <a:rPr lang="en-US" sz="3200" b="1" dirty="0" err="1" smtClean="0">
                <a:solidFill>
                  <a:schemeClr val="bg1"/>
                </a:solidFill>
                <a:latin typeface="Open sans"/>
                <a:ea typeface="Open Sans Light" panose="020B0306030504020204" pitchFamily="34" charset="0"/>
                <a:cs typeface="Open sans"/>
              </a:rPr>
              <a:t>Danke</a:t>
            </a:r>
            <a:r>
              <a:rPr lang="en-US" sz="3200" b="1" dirty="0" smtClean="0">
                <a:solidFill>
                  <a:schemeClr val="bg1"/>
                </a:solidFill>
                <a:latin typeface="Open sans"/>
                <a:ea typeface="Open Sans Light" panose="020B0306030504020204" pitchFamily="34" charset="0"/>
                <a:cs typeface="Open sans"/>
              </a:rPr>
              <a:t> </a:t>
            </a:r>
            <a:r>
              <a:rPr lang="en-US" sz="3200" b="1" dirty="0" err="1" smtClean="0">
                <a:solidFill>
                  <a:schemeClr val="bg1"/>
                </a:solidFill>
                <a:latin typeface="Open sans"/>
                <a:ea typeface="Open Sans Light" panose="020B0306030504020204" pitchFamily="34" charset="0"/>
                <a:cs typeface="Open sans"/>
              </a:rPr>
              <a:t>für</a:t>
            </a:r>
            <a:r>
              <a:rPr lang="en-US" sz="3200" b="1" dirty="0" smtClean="0">
                <a:solidFill>
                  <a:schemeClr val="bg1"/>
                </a:solidFill>
                <a:latin typeface="Open sans"/>
                <a:ea typeface="Open Sans Light" panose="020B0306030504020204" pitchFamily="34" charset="0"/>
                <a:cs typeface="Open sans"/>
              </a:rPr>
              <a:t> </a:t>
            </a:r>
            <a:r>
              <a:rPr lang="en-US" sz="3200" b="1" dirty="0" err="1" smtClean="0">
                <a:solidFill>
                  <a:schemeClr val="bg1"/>
                </a:solidFill>
                <a:latin typeface="Open sans"/>
                <a:ea typeface="Open Sans Light" panose="020B0306030504020204" pitchFamily="34" charset="0"/>
                <a:cs typeface="Open sans"/>
              </a:rPr>
              <a:t>Ihr</a:t>
            </a:r>
            <a:r>
              <a:rPr lang="en-US" sz="3200" b="1" dirty="0" smtClean="0">
                <a:solidFill>
                  <a:schemeClr val="bg1"/>
                </a:solidFill>
                <a:latin typeface="Open sans"/>
                <a:ea typeface="Open Sans Light" panose="020B0306030504020204" pitchFamily="34" charset="0"/>
                <a:cs typeface="Open sans"/>
              </a:rPr>
              <a:t> Engagement </a:t>
            </a:r>
            <a:r>
              <a:rPr lang="en-US" sz="3200" b="1" dirty="0" err="1" smtClean="0">
                <a:solidFill>
                  <a:schemeClr val="bg1"/>
                </a:solidFill>
                <a:latin typeface="Open sans"/>
                <a:ea typeface="Open Sans Light" panose="020B0306030504020204" pitchFamily="34" charset="0"/>
                <a:cs typeface="Open sans"/>
              </a:rPr>
              <a:t>für</a:t>
            </a:r>
            <a:r>
              <a:rPr lang="en-US" sz="3200" b="1" dirty="0" smtClean="0">
                <a:solidFill>
                  <a:schemeClr val="bg1"/>
                </a:solidFill>
                <a:latin typeface="Open sans"/>
                <a:ea typeface="Open Sans Light" panose="020B0306030504020204" pitchFamily="34" charset="0"/>
                <a:cs typeface="Open sans"/>
              </a:rPr>
              <a:t> </a:t>
            </a:r>
            <a:r>
              <a:rPr lang="en-US" sz="3200" b="1" dirty="0" err="1" smtClean="0">
                <a:solidFill>
                  <a:schemeClr val="bg1"/>
                </a:solidFill>
                <a:latin typeface="Open sans"/>
                <a:ea typeface="Open Sans Light" panose="020B0306030504020204" pitchFamily="34" charset="0"/>
                <a:cs typeface="Open sans"/>
              </a:rPr>
              <a:t>unsere</a:t>
            </a:r>
            <a:r>
              <a:rPr lang="en-US" sz="3200" b="1" dirty="0" smtClean="0">
                <a:solidFill>
                  <a:schemeClr val="bg1"/>
                </a:solidFill>
                <a:latin typeface="Open sans"/>
                <a:ea typeface="Open Sans Light" panose="020B0306030504020204" pitchFamily="34" charset="0"/>
                <a:cs typeface="Open sans"/>
              </a:rPr>
              <a:t> </a:t>
            </a:r>
            <a:r>
              <a:rPr lang="en-US" sz="3200" b="1" dirty="0" err="1" smtClean="0">
                <a:solidFill>
                  <a:schemeClr val="bg1"/>
                </a:solidFill>
                <a:latin typeface="Open sans"/>
                <a:ea typeface="Open Sans Light" panose="020B0306030504020204" pitchFamily="34" charset="0"/>
                <a:cs typeface="Open sans"/>
              </a:rPr>
              <a:t>schöne</a:t>
            </a:r>
            <a:r>
              <a:rPr lang="en-US" sz="3200" b="1" dirty="0" smtClean="0">
                <a:solidFill>
                  <a:schemeClr val="bg1"/>
                </a:solidFill>
                <a:latin typeface="Open sans"/>
                <a:ea typeface="Open Sans Light" panose="020B0306030504020204" pitchFamily="34" charset="0"/>
                <a:cs typeface="Open sans"/>
              </a:rPr>
              <a:t> </a:t>
            </a:r>
            <a:r>
              <a:rPr lang="en-US" sz="3200" b="1" dirty="0" err="1" smtClean="0">
                <a:solidFill>
                  <a:schemeClr val="bg1"/>
                </a:solidFill>
                <a:latin typeface="Open sans"/>
                <a:ea typeface="Open Sans Light" panose="020B0306030504020204" pitchFamily="34" charset="0"/>
                <a:cs typeface="Open sans"/>
              </a:rPr>
              <a:t>Sportart</a:t>
            </a:r>
            <a:r>
              <a:rPr lang="en-US" sz="3200" b="1" dirty="0" smtClean="0">
                <a:solidFill>
                  <a:schemeClr val="bg1"/>
                </a:solidFill>
                <a:latin typeface="Open sans"/>
                <a:ea typeface="Open Sans Light" panose="020B0306030504020204" pitchFamily="34" charset="0"/>
                <a:cs typeface="Open sans"/>
              </a:rPr>
              <a:t> Volleyball</a:t>
            </a:r>
          </a:p>
        </p:txBody>
      </p:sp>
    </p:spTree>
    <p:extLst>
      <p:ext uri="{BB962C8B-B14F-4D97-AF65-F5344CB8AC3E}">
        <p14:creationId xmlns:p14="http://schemas.microsoft.com/office/powerpoint/2010/main" xmlns="" val="22769038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p:cNvSpPr>
          <p:nvPr/>
        </p:nvSpPr>
        <p:spPr bwMode="auto">
          <a:xfrm flipH="1">
            <a:off x="0" y="617619"/>
            <a:ext cx="11131038" cy="6858000"/>
          </a:xfrm>
          <a:custGeom>
            <a:avLst/>
            <a:gdLst>
              <a:gd name="T0" fmla="*/ 4893 w 5120"/>
              <a:gd name="T1" fmla="*/ 1603 h 2880"/>
              <a:gd name="T2" fmla="*/ 2876 w 5120"/>
              <a:gd name="T3" fmla="*/ 0 h 2880"/>
              <a:gd name="T4" fmla="*/ 0 w 5120"/>
              <a:gd name="T5" fmla="*/ 0 h 2880"/>
              <a:gd name="T6" fmla="*/ 0 w 5120"/>
              <a:gd name="T7" fmla="*/ 1103 h 2880"/>
              <a:gd name="T8" fmla="*/ 45 w 5120"/>
              <a:gd name="T9" fmla="*/ 1103 h 2880"/>
              <a:gd name="T10" fmla="*/ 2095 w 5120"/>
              <a:gd name="T11" fmla="*/ 2880 h 2880"/>
              <a:gd name="T12" fmla="*/ 5120 w 5120"/>
              <a:gd name="T13" fmla="*/ 2880 h 2880"/>
              <a:gd name="T14" fmla="*/ 5120 w 5120"/>
              <a:gd name="T15" fmla="*/ 1591 h 2880"/>
              <a:gd name="T16" fmla="*/ 4893 w 5120"/>
              <a:gd name="T17" fmla="*/ 1603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0" h="2880">
                <a:moveTo>
                  <a:pt x="4893" y="1603"/>
                </a:moveTo>
                <a:cubicBezTo>
                  <a:pt x="3910" y="1603"/>
                  <a:pt x="3088" y="918"/>
                  <a:pt x="2876" y="0"/>
                </a:cubicBezTo>
                <a:cubicBezTo>
                  <a:pt x="0" y="0"/>
                  <a:pt x="0" y="0"/>
                  <a:pt x="0" y="0"/>
                </a:cubicBezTo>
                <a:cubicBezTo>
                  <a:pt x="0" y="1103"/>
                  <a:pt x="0" y="1103"/>
                  <a:pt x="0" y="1103"/>
                </a:cubicBezTo>
                <a:cubicBezTo>
                  <a:pt x="15" y="1103"/>
                  <a:pt x="30" y="1103"/>
                  <a:pt x="45" y="1103"/>
                </a:cubicBezTo>
                <a:cubicBezTo>
                  <a:pt x="1089" y="1103"/>
                  <a:pt x="1952" y="1875"/>
                  <a:pt x="2095" y="2880"/>
                </a:cubicBezTo>
                <a:cubicBezTo>
                  <a:pt x="5120" y="2880"/>
                  <a:pt x="5120" y="2880"/>
                  <a:pt x="5120" y="2880"/>
                </a:cubicBezTo>
                <a:cubicBezTo>
                  <a:pt x="5120" y="1591"/>
                  <a:pt x="5120" y="1591"/>
                  <a:pt x="5120" y="1591"/>
                </a:cubicBezTo>
                <a:cubicBezTo>
                  <a:pt x="5045" y="1599"/>
                  <a:pt x="4970" y="1603"/>
                  <a:pt x="4893" y="160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9316" t="6875" b="8387"/>
          <a:stretch/>
        </p:blipFill>
        <p:spPr>
          <a:xfrm flipH="1">
            <a:off x="163073" y="617619"/>
            <a:ext cx="8980927" cy="6240381"/>
          </a:xfrm>
          <a:prstGeom prst="rect">
            <a:avLst/>
          </a:prstGeom>
        </p:spPr>
      </p:pic>
      <p:sp>
        <p:nvSpPr>
          <p:cNvPr id="6" name="Oval 5"/>
          <p:cNvSpPr/>
          <p:nvPr/>
        </p:nvSpPr>
        <p:spPr>
          <a:xfrm>
            <a:off x="-1067834" y="-184867"/>
            <a:ext cx="6836855" cy="545989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7"/>
          <p:cNvSpPr>
            <a:spLocks noChangeArrowheads="1"/>
          </p:cNvSpPr>
          <p:nvPr/>
        </p:nvSpPr>
        <p:spPr bwMode="auto">
          <a:xfrm>
            <a:off x="6381544" y="4335368"/>
            <a:ext cx="2381182" cy="2381182"/>
          </a:xfrm>
          <a:prstGeom prst="ellipse">
            <a:avLst/>
          </a:prstGeom>
          <a:blipFill rotWithShape="1">
            <a:blip r:embed="rId4" cstate="print"/>
            <a:stretch>
              <a:fillRect/>
            </a:stretch>
          </a:blipFill>
          <a:ln>
            <a:noFill/>
          </a:ln>
          <a:extLst/>
        </p:spPr>
        <p:txBody>
          <a:bodyPr vert="horz" wrap="square" lIns="68580" tIns="34290" rIns="68580" bIns="34290" numCol="1" anchor="t" anchorCtr="0" compatLnSpc="1">
            <a:prstTxWarp prst="textNoShape">
              <a:avLst/>
            </a:prstTxWarp>
          </a:bodyPr>
          <a:lstStyle/>
          <a:p>
            <a:endParaRPr lang="en-US" sz="1350" dirty="0"/>
          </a:p>
        </p:txBody>
      </p:sp>
      <p:grpSp>
        <p:nvGrpSpPr>
          <p:cNvPr id="20" name="Group 12"/>
          <p:cNvGrpSpPr>
            <a:grpSpLocks noChangeAspect="1"/>
          </p:cNvGrpSpPr>
          <p:nvPr/>
        </p:nvGrpSpPr>
        <p:grpSpPr bwMode="auto">
          <a:xfrm>
            <a:off x="6065580" y="6078415"/>
            <a:ext cx="703712" cy="377292"/>
            <a:chOff x="5507" y="810"/>
            <a:chExt cx="332" cy="178"/>
          </a:xfrm>
          <a:solidFill>
            <a:schemeClr val="bg1"/>
          </a:solidFill>
        </p:grpSpPr>
        <p:sp>
          <p:nvSpPr>
            <p:cNvPr id="21" name="Freeform 13"/>
            <p:cNvSpPr>
              <a:spLocks/>
            </p:cNvSpPr>
            <p:nvPr/>
          </p:nvSpPr>
          <p:spPr bwMode="auto">
            <a:xfrm>
              <a:off x="5507" y="810"/>
              <a:ext cx="149" cy="178"/>
            </a:xfrm>
            <a:custGeom>
              <a:avLst/>
              <a:gdLst>
                <a:gd name="T0" fmla="*/ 60 w 149"/>
                <a:gd name="T1" fmla="*/ 0 h 178"/>
                <a:gd name="T2" fmla="*/ 0 w 149"/>
                <a:gd name="T3" fmla="*/ 0 h 178"/>
                <a:gd name="T4" fmla="*/ 89 w 149"/>
                <a:gd name="T5" fmla="*/ 89 h 178"/>
                <a:gd name="T6" fmla="*/ 0 w 149"/>
                <a:gd name="T7" fmla="*/ 178 h 178"/>
                <a:gd name="T8" fmla="*/ 60 w 149"/>
                <a:gd name="T9" fmla="*/ 178 h 178"/>
                <a:gd name="T10" fmla="*/ 149 w 149"/>
                <a:gd name="T11" fmla="*/ 89 h 178"/>
                <a:gd name="T12" fmla="*/ 60 w 149"/>
                <a:gd name="T13" fmla="*/ 0 h 178"/>
              </a:gdLst>
              <a:ahLst/>
              <a:cxnLst>
                <a:cxn ang="0">
                  <a:pos x="T0" y="T1"/>
                </a:cxn>
                <a:cxn ang="0">
                  <a:pos x="T2" y="T3"/>
                </a:cxn>
                <a:cxn ang="0">
                  <a:pos x="T4" y="T5"/>
                </a:cxn>
                <a:cxn ang="0">
                  <a:pos x="T6" y="T7"/>
                </a:cxn>
                <a:cxn ang="0">
                  <a:pos x="T8" y="T9"/>
                </a:cxn>
                <a:cxn ang="0">
                  <a:pos x="T10" y="T11"/>
                </a:cxn>
                <a:cxn ang="0">
                  <a:pos x="T12" y="T13"/>
                </a:cxn>
              </a:cxnLst>
              <a:rect l="0" t="0" r="r" b="b"/>
              <a:pathLst>
                <a:path w="149" h="178">
                  <a:moveTo>
                    <a:pt x="60" y="0"/>
                  </a:moveTo>
                  <a:lnTo>
                    <a:pt x="0" y="0"/>
                  </a:lnTo>
                  <a:lnTo>
                    <a:pt x="89" y="89"/>
                  </a:lnTo>
                  <a:lnTo>
                    <a:pt x="0" y="178"/>
                  </a:lnTo>
                  <a:lnTo>
                    <a:pt x="60" y="178"/>
                  </a:lnTo>
                  <a:lnTo>
                    <a:pt x="149" y="89"/>
                  </a:lnTo>
                  <a:lnTo>
                    <a:pt x="6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 name="Freeform 14"/>
            <p:cNvSpPr>
              <a:spLocks/>
            </p:cNvSpPr>
            <p:nvPr/>
          </p:nvSpPr>
          <p:spPr bwMode="auto">
            <a:xfrm>
              <a:off x="5599" y="810"/>
              <a:ext cx="148" cy="178"/>
            </a:xfrm>
            <a:custGeom>
              <a:avLst/>
              <a:gdLst>
                <a:gd name="T0" fmla="*/ 59 w 148"/>
                <a:gd name="T1" fmla="*/ 0 h 178"/>
                <a:gd name="T2" fmla="*/ 0 w 148"/>
                <a:gd name="T3" fmla="*/ 0 h 178"/>
                <a:gd name="T4" fmla="*/ 89 w 148"/>
                <a:gd name="T5" fmla="*/ 89 h 178"/>
                <a:gd name="T6" fmla="*/ 0 w 148"/>
                <a:gd name="T7" fmla="*/ 178 h 178"/>
                <a:gd name="T8" fmla="*/ 59 w 148"/>
                <a:gd name="T9" fmla="*/ 178 h 178"/>
                <a:gd name="T10" fmla="*/ 148 w 148"/>
                <a:gd name="T11" fmla="*/ 89 h 178"/>
                <a:gd name="T12" fmla="*/ 59 w 148"/>
                <a:gd name="T13" fmla="*/ 0 h 178"/>
              </a:gdLst>
              <a:ahLst/>
              <a:cxnLst>
                <a:cxn ang="0">
                  <a:pos x="T0" y="T1"/>
                </a:cxn>
                <a:cxn ang="0">
                  <a:pos x="T2" y="T3"/>
                </a:cxn>
                <a:cxn ang="0">
                  <a:pos x="T4" y="T5"/>
                </a:cxn>
                <a:cxn ang="0">
                  <a:pos x="T6" y="T7"/>
                </a:cxn>
                <a:cxn ang="0">
                  <a:pos x="T8" y="T9"/>
                </a:cxn>
                <a:cxn ang="0">
                  <a:pos x="T10" y="T11"/>
                </a:cxn>
                <a:cxn ang="0">
                  <a:pos x="T12" y="T13"/>
                </a:cxn>
              </a:cxnLst>
              <a:rect l="0" t="0" r="r" b="b"/>
              <a:pathLst>
                <a:path w="148" h="178">
                  <a:moveTo>
                    <a:pt x="59" y="0"/>
                  </a:moveTo>
                  <a:lnTo>
                    <a:pt x="0" y="0"/>
                  </a:lnTo>
                  <a:lnTo>
                    <a:pt x="89" y="89"/>
                  </a:lnTo>
                  <a:lnTo>
                    <a:pt x="0" y="178"/>
                  </a:lnTo>
                  <a:lnTo>
                    <a:pt x="59" y="178"/>
                  </a:lnTo>
                  <a:lnTo>
                    <a:pt x="148" y="89"/>
                  </a:lnTo>
                  <a:lnTo>
                    <a:pt x="5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 name="Freeform 15"/>
            <p:cNvSpPr>
              <a:spLocks/>
            </p:cNvSpPr>
            <p:nvPr/>
          </p:nvSpPr>
          <p:spPr bwMode="auto">
            <a:xfrm>
              <a:off x="5690" y="810"/>
              <a:ext cx="149" cy="178"/>
            </a:xfrm>
            <a:custGeom>
              <a:avLst/>
              <a:gdLst>
                <a:gd name="T0" fmla="*/ 60 w 149"/>
                <a:gd name="T1" fmla="*/ 0 h 178"/>
                <a:gd name="T2" fmla="*/ 0 w 149"/>
                <a:gd name="T3" fmla="*/ 0 h 178"/>
                <a:gd name="T4" fmla="*/ 89 w 149"/>
                <a:gd name="T5" fmla="*/ 89 h 178"/>
                <a:gd name="T6" fmla="*/ 0 w 149"/>
                <a:gd name="T7" fmla="*/ 178 h 178"/>
                <a:gd name="T8" fmla="*/ 60 w 149"/>
                <a:gd name="T9" fmla="*/ 178 h 178"/>
                <a:gd name="T10" fmla="*/ 149 w 149"/>
                <a:gd name="T11" fmla="*/ 89 h 178"/>
                <a:gd name="T12" fmla="*/ 60 w 149"/>
                <a:gd name="T13" fmla="*/ 0 h 178"/>
              </a:gdLst>
              <a:ahLst/>
              <a:cxnLst>
                <a:cxn ang="0">
                  <a:pos x="T0" y="T1"/>
                </a:cxn>
                <a:cxn ang="0">
                  <a:pos x="T2" y="T3"/>
                </a:cxn>
                <a:cxn ang="0">
                  <a:pos x="T4" y="T5"/>
                </a:cxn>
                <a:cxn ang="0">
                  <a:pos x="T6" y="T7"/>
                </a:cxn>
                <a:cxn ang="0">
                  <a:pos x="T8" y="T9"/>
                </a:cxn>
                <a:cxn ang="0">
                  <a:pos x="T10" y="T11"/>
                </a:cxn>
                <a:cxn ang="0">
                  <a:pos x="T12" y="T13"/>
                </a:cxn>
              </a:cxnLst>
              <a:rect l="0" t="0" r="r" b="b"/>
              <a:pathLst>
                <a:path w="149" h="178">
                  <a:moveTo>
                    <a:pt x="60" y="0"/>
                  </a:moveTo>
                  <a:lnTo>
                    <a:pt x="0" y="0"/>
                  </a:lnTo>
                  <a:lnTo>
                    <a:pt x="89" y="89"/>
                  </a:lnTo>
                  <a:lnTo>
                    <a:pt x="0" y="178"/>
                  </a:lnTo>
                  <a:lnTo>
                    <a:pt x="60" y="178"/>
                  </a:lnTo>
                  <a:lnTo>
                    <a:pt x="149" y="89"/>
                  </a:lnTo>
                  <a:lnTo>
                    <a:pt x="6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24" name="TextBox 23"/>
          <p:cNvSpPr txBox="1"/>
          <p:nvPr/>
        </p:nvSpPr>
        <p:spPr>
          <a:xfrm>
            <a:off x="159732" y="1051246"/>
            <a:ext cx="1968809" cy="584775"/>
          </a:xfrm>
          <a:prstGeom prst="rect">
            <a:avLst/>
          </a:prstGeom>
          <a:noFill/>
        </p:spPr>
        <p:txBody>
          <a:bodyPr wrap="none" rtlCol="0">
            <a:spAutoFit/>
          </a:bodyPr>
          <a:lstStyle/>
          <a:p>
            <a:pPr algn="ctr"/>
            <a:r>
              <a:rPr lang="en-US" sz="3200" b="1" dirty="0" smtClean="0">
                <a:solidFill>
                  <a:schemeClr val="accent4"/>
                </a:solidFill>
                <a:latin typeface="Open sans" panose="020B0606030504020204" pitchFamily="34" charset="0"/>
                <a:ea typeface="Open sans" panose="020B0606030504020204" pitchFamily="34" charset="0"/>
                <a:cs typeface="Open sans" panose="020B0606030504020204" pitchFamily="34" charset="0"/>
              </a:rPr>
              <a:t>LEITBILD</a:t>
            </a:r>
            <a:endParaRPr lang="en-US"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188695" y="1520879"/>
            <a:ext cx="4363275" cy="323165"/>
          </a:xfrm>
          <a:prstGeom prst="rect">
            <a:avLst/>
          </a:prstGeom>
          <a:noFill/>
        </p:spPr>
        <p:txBody>
          <a:bodyPr wrap="square" rtlCol="0">
            <a:spAutoFit/>
          </a:bodyPr>
          <a:lstStyle/>
          <a:p>
            <a:r>
              <a:rPr lang="en-US" sz="1500" dirty="0" smtClean="0">
                <a:solidFill>
                  <a:srgbClr val="48A74F"/>
                </a:solidFill>
                <a:latin typeface="Open Sans Light" panose="020B0306030504020204" pitchFamily="34" charset="0"/>
                <a:ea typeface="Open Sans Light" panose="020B0306030504020204" pitchFamily="34" charset="0"/>
                <a:cs typeface="Open Sans Light" panose="020B0306030504020204" pitchFamily="34" charset="0"/>
              </a:rPr>
              <a:t>ERFOLGREICH FÜR VOLLEYBALL IN NRW</a:t>
            </a:r>
            <a:endParaRPr lang="en-US" sz="1500" b="1" dirty="0">
              <a:solidFill>
                <a:srgbClr val="48A74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Rectangle 4"/>
          <p:cNvSpPr/>
          <p:nvPr/>
        </p:nvSpPr>
        <p:spPr>
          <a:xfrm>
            <a:off x="277152" y="1861460"/>
            <a:ext cx="435506" cy="342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8" name="Rectangle 6"/>
          <p:cNvSpPr/>
          <p:nvPr/>
        </p:nvSpPr>
        <p:spPr>
          <a:xfrm>
            <a:off x="156320" y="1978697"/>
            <a:ext cx="4872879" cy="2693045"/>
          </a:xfrm>
          <a:prstGeom prst="rect">
            <a:avLst/>
          </a:prstGeom>
        </p:spPr>
        <p:txBody>
          <a:bodyPr wrap="square">
            <a:spAutoFit/>
          </a:bodyPr>
          <a:lstStyle/>
          <a:p>
            <a:pPr marL="171450" indent="-171450">
              <a:buClr>
                <a:schemeClr val="accent6"/>
              </a:buClr>
              <a:buSzPct val="150000"/>
              <a:buFont typeface="Arial"/>
              <a:buChar char="•"/>
            </a:pP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Wir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sind</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Volleyballerinnen</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und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Volleyballer</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Vereine</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Ehrenamtler</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Angestellte</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und Partner.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Gemeinsam</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sind</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wir</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der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Westdeutsche</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Volleyball-</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Verband</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t>
            </a:r>
          </a:p>
          <a:p>
            <a:pPr>
              <a:buClr>
                <a:schemeClr val="accent6"/>
              </a:buClr>
              <a:buSzPct val="150000"/>
            </a:pPr>
            <a:endPar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Clr>
                <a:schemeClr val="accent6"/>
              </a:buClr>
              <a:buSzPct val="150000"/>
              <a:buFont typeface="Arial"/>
              <a:buChar char="•"/>
            </a:pP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Wir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handeln</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verantwortungsbewusst</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innovativ</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und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nachhaltig</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Clr>
                <a:schemeClr val="accent6"/>
              </a:buClr>
              <a:buSzPct val="150000"/>
              <a:buFont typeface="Arial"/>
              <a:buChar char="•"/>
            </a:pPr>
            <a:endPar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Clr>
                <a:schemeClr val="accent6"/>
              </a:buClr>
              <a:buSzPct val="150000"/>
              <a:buFont typeface="Arial"/>
              <a:buChar char="•"/>
            </a:pP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Unser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Ziel</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ist die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erfolgreiche</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Zukunft</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der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Sportart</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Volleyball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im</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Allgemeinen</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und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unserer</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Mitglieder</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im</a:t>
            </a:r>
            <a:r>
              <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Speziellen</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t>
            </a:r>
          </a:p>
          <a:p>
            <a:pPr marL="171450" indent="-171450">
              <a:buClr>
                <a:schemeClr val="accent6"/>
              </a:buClr>
              <a:buSzPct val="150000"/>
              <a:buFont typeface="Arial"/>
              <a:buChar char="•"/>
            </a:pPr>
            <a:endPar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Clr>
                <a:schemeClr val="accent6"/>
              </a:buClr>
              <a:buSzPct val="150000"/>
              <a:buFont typeface="Arial"/>
              <a:buChar char="•"/>
            </a:pP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Gemeinsam</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stellen</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wir</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uns</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bewusst</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und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offen</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den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Herausforderungen</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unserer</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Zeit</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und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sehen</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in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unserem</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Leitbild</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eine</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Philosophie, der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wir</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uns</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300" dirty="0" err="1"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verpflichten</a:t>
            </a:r>
            <a:r>
              <a:rPr lang="en-US" sz="1300" dirty="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3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Box 23"/>
          <p:cNvSpPr txBox="1"/>
          <p:nvPr/>
        </p:nvSpPr>
        <p:spPr>
          <a:xfrm>
            <a:off x="3559282" y="5424835"/>
            <a:ext cx="1606530" cy="400110"/>
          </a:xfrm>
          <a:prstGeom prst="rect">
            <a:avLst/>
          </a:prstGeom>
          <a:noFill/>
        </p:spPr>
        <p:txBody>
          <a:bodyPr wrap="none" rtlCol="0">
            <a:spAutoFit/>
          </a:bodyPr>
          <a:lstStyle/>
          <a:p>
            <a:pPr algn="ctr"/>
            <a:r>
              <a:rPr lang="en-US" sz="20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OFFENHEIT </a:t>
            </a:r>
            <a:endParaRPr lang="en-US"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TextBox 23"/>
          <p:cNvSpPr txBox="1"/>
          <p:nvPr/>
        </p:nvSpPr>
        <p:spPr>
          <a:xfrm>
            <a:off x="4099344" y="4489834"/>
            <a:ext cx="2362250" cy="707886"/>
          </a:xfrm>
          <a:prstGeom prst="rect">
            <a:avLst/>
          </a:prstGeom>
          <a:noFill/>
        </p:spPr>
        <p:txBody>
          <a:bodyPr wrap="none" rtlCol="0">
            <a:spAutoFit/>
          </a:bodyPr>
          <a:lstStyle/>
          <a:p>
            <a:pPr algn="r"/>
            <a:r>
              <a:rPr lang="en-US" sz="20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SOZIALE</a:t>
            </a:r>
          </a:p>
          <a:p>
            <a:pPr algn="r"/>
            <a:r>
              <a:rPr lang="en-US" sz="20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VERANTWORTUNG</a:t>
            </a:r>
            <a:endParaRPr lang="en-US"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23"/>
          <p:cNvSpPr txBox="1"/>
          <p:nvPr/>
        </p:nvSpPr>
        <p:spPr>
          <a:xfrm>
            <a:off x="5470469" y="3609296"/>
            <a:ext cx="2412328" cy="400110"/>
          </a:xfrm>
          <a:prstGeom prst="rect">
            <a:avLst/>
          </a:prstGeom>
          <a:noFill/>
        </p:spPr>
        <p:txBody>
          <a:bodyPr wrap="none" rtlCol="0">
            <a:spAutoFit/>
          </a:bodyPr>
          <a:lstStyle/>
          <a:p>
            <a:pPr algn="ctr"/>
            <a:r>
              <a:rPr lang="en-US" sz="20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PROFESSIONALITÄT</a:t>
            </a:r>
            <a:endParaRPr lang="en-US"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TextBox 23"/>
          <p:cNvSpPr txBox="1"/>
          <p:nvPr/>
        </p:nvSpPr>
        <p:spPr>
          <a:xfrm>
            <a:off x="6973148" y="2683672"/>
            <a:ext cx="1449436" cy="400110"/>
          </a:xfrm>
          <a:prstGeom prst="rect">
            <a:avLst/>
          </a:prstGeom>
          <a:noFill/>
        </p:spPr>
        <p:txBody>
          <a:bodyPr wrap="none" rtlCol="0">
            <a:spAutoFit/>
          </a:bodyPr>
          <a:lstStyle/>
          <a:p>
            <a:pPr algn="ctr"/>
            <a:r>
              <a:rPr lang="en-US" sz="20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TRADITION</a:t>
            </a:r>
            <a:endParaRPr lang="en-US"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TextBox 23"/>
          <p:cNvSpPr txBox="1"/>
          <p:nvPr/>
        </p:nvSpPr>
        <p:spPr>
          <a:xfrm>
            <a:off x="8036299" y="1693443"/>
            <a:ext cx="724878" cy="400110"/>
          </a:xfrm>
          <a:prstGeom prst="rect">
            <a:avLst/>
          </a:prstGeom>
          <a:noFill/>
        </p:spPr>
        <p:txBody>
          <a:bodyPr wrap="none" rtlCol="0">
            <a:spAutoFit/>
          </a:bodyPr>
          <a:lstStyle/>
          <a:p>
            <a:pPr algn="ctr"/>
            <a:r>
              <a:rPr lang="en-US" sz="20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MUT</a:t>
            </a:r>
            <a:endParaRPr lang="en-US" sz="20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0"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1"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2"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43" name="Bild 42" descr="WVV_Logo_mit_weiss.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5"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xmlns="" val="26357221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ierung 23"/>
          <p:cNvGrpSpPr/>
          <p:nvPr/>
        </p:nvGrpSpPr>
        <p:grpSpPr>
          <a:xfrm>
            <a:off x="608782" y="2082216"/>
            <a:ext cx="7675724" cy="484748"/>
            <a:chOff x="555379" y="2477081"/>
            <a:chExt cx="7675724" cy="484748"/>
          </a:xfrm>
        </p:grpSpPr>
        <p:sp>
          <p:nvSpPr>
            <p:cNvPr id="25" name="Rectangle 17"/>
            <p:cNvSpPr/>
            <p:nvPr/>
          </p:nvSpPr>
          <p:spPr>
            <a:xfrm>
              <a:off x="730715" y="2477081"/>
              <a:ext cx="7500388" cy="484748"/>
            </a:xfrm>
            <a:prstGeom prst="rect">
              <a:avLst/>
            </a:prstGeom>
          </p:spPr>
          <p:txBody>
            <a:bodyPr wrap="square" anchor="t">
              <a:spAutoFit/>
            </a:bodyPr>
            <a:lstStyle/>
            <a:p>
              <a:pPr marL="0" lvl="1">
                <a:lnSpc>
                  <a:spcPct val="150000"/>
                </a:lnSpc>
              </a:pPr>
              <a:r>
                <a:rPr lang="de-DE" sz="1900" b="1" i="1" dirty="0">
                  <a:solidFill>
                    <a:srgbClr val="000000"/>
                  </a:solidFill>
                </a:rPr>
                <a:t>Der WVV hat ein Gesicht!</a:t>
              </a:r>
              <a:endParaRPr lang="de-DE" sz="1900" dirty="0">
                <a:solidFill>
                  <a:srgbClr val="000000"/>
                </a:solidFill>
                <a:latin typeface="Open Sans Light"/>
              </a:endParaRPr>
            </a:p>
          </p:txBody>
        </p:sp>
        <p:sp>
          <p:nvSpPr>
            <p:cNvPr id="26" name="Oval 25"/>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27" name="Gruppierung 26"/>
          <p:cNvGrpSpPr/>
          <p:nvPr/>
        </p:nvGrpSpPr>
        <p:grpSpPr>
          <a:xfrm>
            <a:off x="608782" y="2562816"/>
            <a:ext cx="7675724" cy="353943"/>
            <a:chOff x="555379" y="2576664"/>
            <a:chExt cx="7675724" cy="353943"/>
          </a:xfrm>
        </p:grpSpPr>
        <p:sp>
          <p:nvSpPr>
            <p:cNvPr id="28" name="Rectangle 17"/>
            <p:cNvSpPr/>
            <p:nvPr/>
          </p:nvSpPr>
          <p:spPr>
            <a:xfrm>
              <a:off x="730715" y="2576664"/>
              <a:ext cx="7500388" cy="353943"/>
            </a:xfrm>
            <a:prstGeom prst="rect">
              <a:avLst/>
            </a:prstGeom>
          </p:spPr>
          <p:txBody>
            <a:bodyPr wrap="square" anchor="t">
              <a:spAutoFit/>
            </a:bodyPr>
            <a:lstStyle/>
            <a:p>
              <a:pPr>
                <a:spcBef>
                  <a:spcPts val="600"/>
                </a:spcBef>
                <a:defRPr/>
              </a:pPr>
              <a:r>
                <a:rPr lang="de-DE" sz="1700" dirty="0">
                  <a:solidFill>
                    <a:srgbClr val="000000"/>
                  </a:solidFill>
                </a:rPr>
                <a:t>Den WVV attraktiv und zukunftsorientiert aufstellen.</a:t>
              </a:r>
            </a:p>
          </p:txBody>
        </p:sp>
        <p:sp>
          <p:nvSpPr>
            <p:cNvPr id="29"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6145016" cy="830999"/>
            <a:chOff x="1304496" y="472289"/>
            <a:chExt cx="5113237" cy="1107984"/>
          </a:xfrm>
        </p:grpSpPr>
        <p:sp>
          <p:nvSpPr>
            <p:cNvPr id="68" name="TextBox 2"/>
            <p:cNvSpPr txBox="1"/>
            <p:nvPr/>
          </p:nvSpPr>
          <p:spPr>
            <a:xfrm>
              <a:off x="1304496" y="472289"/>
              <a:ext cx="5113237" cy="1107984"/>
            </a:xfrm>
            <a:prstGeom prst="rect">
              <a:avLst/>
            </a:prstGeom>
            <a:noFill/>
          </p:spPr>
          <p:txBody>
            <a:bodyPr wrap="none" rtlCol="0">
              <a:spAutoFit/>
            </a:bodyPr>
            <a:lstStyle/>
            <a:p>
              <a:r>
                <a:rPr lang="de-DE" sz="3200" b="1" dirty="0"/>
                <a:t>Unser WVV – Das Leitbild des WVV</a:t>
              </a:r>
            </a:p>
            <a:p>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1" name="Gruppierung 26"/>
          <p:cNvGrpSpPr/>
          <p:nvPr/>
        </p:nvGrpSpPr>
        <p:grpSpPr>
          <a:xfrm>
            <a:off x="608782" y="2912611"/>
            <a:ext cx="8009748" cy="353943"/>
            <a:chOff x="555379" y="2576664"/>
            <a:chExt cx="8009748" cy="353943"/>
          </a:xfrm>
        </p:grpSpPr>
        <p:sp>
          <p:nvSpPr>
            <p:cNvPr id="32" name="Rectangle 17"/>
            <p:cNvSpPr/>
            <p:nvPr/>
          </p:nvSpPr>
          <p:spPr>
            <a:xfrm>
              <a:off x="730714" y="2576664"/>
              <a:ext cx="7834413" cy="353943"/>
            </a:xfrm>
            <a:prstGeom prst="rect">
              <a:avLst/>
            </a:prstGeom>
          </p:spPr>
          <p:txBody>
            <a:bodyPr wrap="square" anchor="t">
              <a:spAutoFit/>
            </a:bodyPr>
            <a:lstStyle/>
            <a:p>
              <a:pPr>
                <a:spcBef>
                  <a:spcPts val="600"/>
                </a:spcBef>
                <a:defRPr/>
              </a:pPr>
              <a:r>
                <a:rPr lang="de-DE" sz="1700" dirty="0">
                  <a:solidFill>
                    <a:srgbClr val="000000"/>
                  </a:solidFill>
                </a:rPr>
                <a:t>Entwicklung eines Kommunikationskonzepts mit einer neuen „gemeinsamen“ Identität.</a:t>
              </a:r>
            </a:p>
          </p:txBody>
        </p:sp>
        <p:sp>
          <p:nvSpPr>
            <p:cNvPr id="33"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34" name="Gruppierung 26"/>
          <p:cNvGrpSpPr/>
          <p:nvPr/>
        </p:nvGrpSpPr>
        <p:grpSpPr>
          <a:xfrm>
            <a:off x="608782" y="3262406"/>
            <a:ext cx="7675724" cy="353943"/>
            <a:chOff x="555379" y="2576664"/>
            <a:chExt cx="7675724" cy="353943"/>
          </a:xfrm>
        </p:grpSpPr>
        <p:sp>
          <p:nvSpPr>
            <p:cNvPr id="35" name="Rectangle 17"/>
            <p:cNvSpPr/>
            <p:nvPr/>
          </p:nvSpPr>
          <p:spPr>
            <a:xfrm>
              <a:off x="730715" y="2576664"/>
              <a:ext cx="7500388" cy="353943"/>
            </a:xfrm>
            <a:prstGeom prst="rect">
              <a:avLst/>
            </a:prstGeom>
          </p:spPr>
          <p:txBody>
            <a:bodyPr wrap="square" anchor="t">
              <a:spAutoFit/>
            </a:bodyPr>
            <a:lstStyle/>
            <a:p>
              <a:pPr>
                <a:spcBef>
                  <a:spcPts val="600"/>
                </a:spcBef>
                <a:defRPr/>
              </a:pPr>
              <a:r>
                <a:rPr lang="de-DE" sz="1700" dirty="0">
                  <a:solidFill>
                    <a:srgbClr val="000000"/>
                  </a:solidFill>
                </a:rPr>
                <a:t>Die Arbeit im WVV professionalisieren und zugleich vereinfachen.</a:t>
              </a:r>
            </a:p>
          </p:txBody>
        </p:sp>
        <p:sp>
          <p:nvSpPr>
            <p:cNvPr id="36"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37" name="Gruppierung 26"/>
          <p:cNvGrpSpPr/>
          <p:nvPr/>
        </p:nvGrpSpPr>
        <p:grpSpPr>
          <a:xfrm>
            <a:off x="608782" y="3612200"/>
            <a:ext cx="7675724" cy="353943"/>
            <a:chOff x="555379" y="2603823"/>
            <a:chExt cx="7675724" cy="353943"/>
          </a:xfrm>
        </p:grpSpPr>
        <p:sp>
          <p:nvSpPr>
            <p:cNvPr id="38" name="Rectangle 17"/>
            <p:cNvSpPr/>
            <p:nvPr/>
          </p:nvSpPr>
          <p:spPr>
            <a:xfrm>
              <a:off x="730715" y="2603823"/>
              <a:ext cx="7500388" cy="353943"/>
            </a:xfrm>
            <a:prstGeom prst="rect">
              <a:avLst/>
            </a:prstGeom>
          </p:spPr>
          <p:txBody>
            <a:bodyPr wrap="square" anchor="t">
              <a:spAutoFit/>
            </a:bodyPr>
            <a:lstStyle/>
            <a:p>
              <a:pPr>
                <a:spcBef>
                  <a:spcPts val="600"/>
                </a:spcBef>
                <a:defRPr/>
              </a:pPr>
              <a:r>
                <a:rPr lang="de-DE" sz="1700" dirty="0">
                  <a:solidFill>
                    <a:srgbClr val="000000"/>
                  </a:solidFill>
                </a:rPr>
                <a:t>Verbesserung der internen und externen Kommunikation.</a:t>
              </a:r>
            </a:p>
          </p:txBody>
        </p:sp>
        <p:sp>
          <p:nvSpPr>
            <p:cNvPr id="39"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
        <p:nvSpPr>
          <p:cNvPr id="59" name="Rectangle 17"/>
          <p:cNvSpPr/>
          <p:nvPr/>
        </p:nvSpPr>
        <p:spPr>
          <a:xfrm>
            <a:off x="512721" y="4332734"/>
            <a:ext cx="7149503" cy="353943"/>
          </a:xfrm>
          <a:prstGeom prst="rect">
            <a:avLst/>
          </a:prstGeom>
        </p:spPr>
        <p:txBody>
          <a:bodyPr wrap="square" anchor="t">
            <a:spAutoFit/>
          </a:bodyPr>
          <a:lstStyle/>
          <a:p>
            <a:pPr>
              <a:spcBef>
                <a:spcPts val="600"/>
              </a:spcBef>
              <a:defRPr/>
            </a:pPr>
            <a:r>
              <a:rPr lang="de-DE" sz="1700" b="1" dirty="0">
                <a:solidFill>
                  <a:srgbClr val="000000"/>
                </a:solidFill>
              </a:rPr>
              <a:t>Ansprechpartner: Torsten Kastrup / Dr. Ferdinand Stebner</a:t>
            </a:r>
            <a:endParaRPr lang="de-DE" sz="1700" dirty="0">
              <a:solidFill>
                <a:srgbClr val="000000"/>
              </a:solidFill>
            </a:endParaRPr>
          </a:p>
        </p:txBody>
      </p:sp>
    </p:spTree>
    <p:extLst>
      <p:ext uri="{BB962C8B-B14F-4D97-AF65-F5344CB8AC3E}">
        <p14:creationId xmlns:p14="http://schemas.microsoft.com/office/powerpoint/2010/main" xmlns="" val="20862944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5590954" cy="600588"/>
            <a:chOff x="1304496" y="472289"/>
            <a:chExt cx="4652204" cy="800773"/>
          </a:xfrm>
        </p:grpSpPr>
        <p:sp>
          <p:nvSpPr>
            <p:cNvPr id="68" name="TextBox 2"/>
            <p:cNvSpPr txBox="1"/>
            <p:nvPr/>
          </p:nvSpPr>
          <p:spPr>
            <a:xfrm>
              <a:off x="1304496" y="472289"/>
              <a:ext cx="4652204" cy="779689"/>
            </a:xfrm>
            <a:prstGeom prst="rect">
              <a:avLst/>
            </a:prstGeom>
            <a:noFill/>
          </p:spPr>
          <p:txBody>
            <a:bodyPr wrap="none" rtlCol="0">
              <a:spAutoFit/>
            </a:bodyPr>
            <a:lstStyle/>
            <a:p>
              <a:r>
                <a:rPr lang="de-DE" sz="3200" b="1" dirty="0" smtClean="0"/>
                <a:t>Die Digitalisierung des WVV (1)</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Rectangle 17"/>
          <p:cNvSpPr/>
          <p:nvPr/>
        </p:nvSpPr>
        <p:spPr>
          <a:xfrm>
            <a:off x="531392" y="4906633"/>
            <a:ext cx="4905756" cy="353943"/>
          </a:xfrm>
          <a:prstGeom prst="rect">
            <a:avLst/>
          </a:prstGeom>
        </p:spPr>
        <p:txBody>
          <a:bodyPr wrap="square" anchor="t">
            <a:spAutoFit/>
          </a:bodyPr>
          <a:lstStyle/>
          <a:p>
            <a:pPr>
              <a:spcBef>
                <a:spcPts val="600"/>
              </a:spcBef>
              <a:defRPr/>
            </a:pPr>
            <a:r>
              <a:rPr lang="de-DE" sz="1700" b="1" dirty="0">
                <a:solidFill>
                  <a:srgbClr val="000000"/>
                </a:solidFill>
              </a:rPr>
              <a:t>Ansprechpartner: </a:t>
            </a:r>
            <a:r>
              <a:rPr lang="de-DE" sz="1700" b="1" dirty="0" smtClean="0">
                <a:solidFill>
                  <a:srgbClr val="000000"/>
                </a:solidFill>
              </a:rPr>
              <a:t>Hubert Martens / Markus Jahns</a:t>
            </a:r>
            <a:endParaRPr lang="de-DE" sz="1700" dirty="0">
              <a:solidFill>
                <a:srgbClr val="000000"/>
              </a:solidFill>
            </a:endParaRPr>
          </a:p>
        </p:txBody>
      </p:sp>
      <p:grpSp>
        <p:nvGrpSpPr>
          <p:cNvPr id="52" name="Gruppierung 26"/>
          <p:cNvGrpSpPr/>
          <p:nvPr/>
        </p:nvGrpSpPr>
        <p:grpSpPr>
          <a:xfrm>
            <a:off x="605634" y="3449941"/>
            <a:ext cx="7675724" cy="353943"/>
            <a:chOff x="555379" y="2576664"/>
            <a:chExt cx="7675724" cy="353943"/>
          </a:xfrm>
        </p:grpSpPr>
        <p:sp>
          <p:nvSpPr>
            <p:cNvPr id="53" name="Rectangle 17"/>
            <p:cNvSpPr/>
            <p:nvPr/>
          </p:nvSpPr>
          <p:spPr>
            <a:xfrm>
              <a:off x="730715" y="2576664"/>
              <a:ext cx="7500388" cy="353943"/>
            </a:xfrm>
            <a:prstGeom prst="rect">
              <a:avLst/>
            </a:prstGeom>
          </p:spPr>
          <p:txBody>
            <a:bodyPr wrap="square" anchor="t">
              <a:spAutoFit/>
            </a:bodyPr>
            <a:lstStyle/>
            <a:p>
              <a:pPr>
                <a:spcBef>
                  <a:spcPts val="600"/>
                </a:spcBef>
                <a:defRPr/>
              </a:pPr>
              <a:r>
                <a:rPr lang="de-DE" sz="1700" dirty="0">
                  <a:solidFill>
                    <a:srgbClr val="000000"/>
                  </a:solidFill>
                </a:rPr>
                <a:t>Einführung des elektronischen Schiedsrichter-Ausweises ab dem 01.01.2016</a:t>
              </a:r>
            </a:p>
          </p:txBody>
        </p:sp>
        <p:sp>
          <p:nvSpPr>
            <p:cNvPr id="54"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55" name="Gruppierung 26"/>
          <p:cNvGrpSpPr/>
          <p:nvPr/>
        </p:nvGrpSpPr>
        <p:grpSpPr>
          <a:xfrm>
            <a:off x="605633" y="3829223"/>
            <a:ext cx="7675724" cy="615553"/>
            <a:chOff x="555379" y="2576664"/>
            <a:chExt cx="7675724" cy="615553"/>
          </a:xfrm>
        </p:grpSpPr>
        <p:sp>
          <p:nvSpPr>
            <p:cNvPr id="56" name="Rectangle 17"/>
            <p:cNvSpPr/>
            <p:nvPr/>
          </p:nvSpPr>
          <p:spPr>
            <a:xfrm>
              <a:off x="730715" y="2576664"/>
              <a:ext cx="7500388" cy="615553"/>
            </a:xfrm>
            <a:prstGeom prst="rect">
              <a:avLst/>
            </a:prstGeom>
          </p:spPr>
          <p:txBody>
            <a:bodyPr wrap="square" anchor="t">
              <a:spAutoFit/>
            </a:bodyPr>
            <a:lstStyle/>
            <a:p>
              <a:pPr>
                <a:spcBef>
                  <a:spcPts val="600"/>
                </a:spcBef>
                <a:defRPr/>
              </a:pPr>
              <a:r>
                <a:rPr lang="de-DE" sz="1700" dirty="0">
                  <a:solidFill>
                    <a:srgbClr val="000000"/>
                  </a:solidFill>
                </a:rPr>
                <a:t>Entwicklung weiterer online-basierter Programme zur Vereinfachung der Arbeit im WVV (für Vereine, Spieler, Trainer, Schiedsrichter, Staffelleiter,…)</a:t>
              </a:r>
            </a:p>
          </p:txBody>
        </p:sp>
        <p:sp>
          <p:nvSpPr>
            <p:cNvPr id="57"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58" name="Gruppierung 26"/>
          <p:cNvGrpSpPr/>
          <p:nvPr/>
        </p:nvGrpSpPr>
        <p:grpSpPr>
          <a:xfrm>
            <a:off x="605634" y="2168157"/>
            <a:ext cx="7675724" cy="615553"/>
            <a:chOff x="555379" y="2576664"/>
            <a:chExt cx="7675724" cy="615553"/>
          </a:xfrm>
        </p:grpSpPr>
        <p:sp>
          <p:nvSpPr>
            <p:cNvPr id="60" name="Rectangle 17"/>
            <p:cNvSpPr/>
            <p:nvPr/>
          </p:nvSpPr>
          <p:spPr>
            <a:xfrm>
              <a:off x="730715" y="2576664"/>
              <a:ext cx="7500388" cy="615553"/>
            </a:xfrm>
            <a:prstGeom prst="rect">
              <a:avLst/>
            </a:prstGeom>
          </p:spPr>
          <p:txBody>
            <a:bodyPr wrap="square" anchor="t">
              <a:spAutoFit/>
            </a:bodyPr>
            <a:lstStyle/>
            <a:p>
              <a:pPr>
                <a:spcBef>
                  <a:spcPts val="600"/>
                </a:spcBef>
                <a:defRPr/>
              </a:pPr>
              <a:r>
                <a:rPr lang="de-DE" sz="1700" dirty="0">
                  <a:solidFill>
                    <a:srgbClr val="000000"/>
                  </a:solidFill>
                </a:rPr>
                <a:t>Erfolgte Einführung des epasses als Pilotprojekt mit Start der Saison 2015/2016 in den Oberligen und </a:t>
              </a:r>
              <a:r>
                <a:rPr lang="de-DE" sz="1700" dirty="0" smtClean="0">
                  <a:solidFill>
                    <a:srgbClr val="000000"/>
                  </a:solidFill>
                </a:rPr>
                <a:t>Regionalligen sowie ausgewählten Spielklassen.</a:t>
              </a:r>
              <a:endParaRPr lang="de-DE" sz="1700" dirty="0">
                <a:solidFill>
                  <a:srgbClr val="000000"/>
                </a:solidFill>
              </a:endParaRPr>
            </a:p>
          </p:txBody>
        </p:sp>
        <p:sp>
          <p:nvSpPr>
            <p:cNvPr id="6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62" name="Gruppierung 26"/>
          <p:cNvGrpSpPr/>
          <p:nvPr/>
        </p:nvGrpSpPr>
        <p:grpSpPr>
          <a:xfrm>
            <a:off x="605634" y="2809049"/>
            <a:ext cx="7675724" cy="615553"/>
            <a:chOff x="555379" y="2576664"/>
            <a:chExt cx="7675724" cy="615553"/>
          </a:xfrm>
        </p:grpSpPr>
        <p:sp>
          <p:nvSpPr>
            <p:cNvPr id="66" name="Rectangle 17"/>
            <p:cNvSpPr/>
            <p:nvPr/>
          </p:nvSpPr>
          <p:spPr>
            <a:xfrm>
              <a:off x="730715" y="2576664"/>
              <a:ext cx="7500388" cy="615553"/>
            </a:xfrm>
            <a:prstGeom prst="rect">
              <a:avLst/>
            </a:prstGeom>
          </p:spPr>
          <p:txBody>
            <a:bodyPr wrap="square" anchor="t">
              <a:spAutoFit/>
            </a:bodyPr>
            <a:lstStyle/>
            <a:p>
              <a:pPr>
                <a:spcBef>
                  <a:spcPts val="600"/>
                </a:spcBef>
                <a:defRPr/>
              </a:pPr>
              <a:r>
                <a:rPr lang="de-DE" sz="1700" dirty="0">
                  <a:solidFill>
                    <a:srgbClr val="000000"/>
                  </a:solidFill>
                </a:rPr>
                <a:t>Testphasen Ergebnisdienst mit Beginn der Saison 2015/2016 in den Verbandsligen, Oberligen und Regionalligen.</a:t>
              </a:r>
            </a:p>
          </p:txBody>
        </p:sp>
        <p:sp>
          <p:nvSpPr>
            <p:cNvPr id="70"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Tree>
    <p:extLst>
      <p:ext uri="{BB962C8B-B14F-4D97-AF65-F5344CB8AC3E}">
        <p14:creationId xmlns:p14="http://schemas.microsoft.com/office/powerpoint/2010/main" xmlns="" val="19177932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5699958" cy="600588"/>
            <a:chOff x="1304496" y="472289"/>
            <a:chExt cx="4742906" cy="800773"/>
          </a:xfrm>
        </p:grpSpPr>
        <p:sp>
          <p:nvSpPr>
            <p:cNvPr id="68" name="TextBox 2"/>
            <p:cNvSpPr txBox="1"/>
            <p:nvPr/>
          </p:nvSpPr>
          <p:spPr>
            <a:xfrm>
              <a:off x="1304496" y="472289"/>
              <a:ext cx="4742906" cy="779689"/>
            </a:xfrm>
            <a:prstGeom prst="rect">
              <a:avLst/>
            </a:prstGeom>
            <a:noFill/>
          </p:spPr>
          <p:txBody>
            <a:bodyPr wrap="none" rtlCol="0">
              <a:spAutoFit/>
            </a:bodyPr>
            <a:lstStyle/>
            <a:p>
              <a:r>
                <a:rPr lang="de-DE" sz="3200" b="1" dirty="0" smtClean="0"/>
                <a:t>Die Digitalisierung des WVV (2)</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8" name="Gruppierung 26"/>
          <p:cNvGrpSpPr/>
          <p:nvPr/>
        </p:nvGrpSpPr>
        <p:grpSpPr>
          <a:xfrm>
            <a:off x="605634" y="2168157"/>
            <a:ext cx="8357296" cy="369332"/>
            <a:chOff x="555379" y="2576664"/>
            <a:chExt cx="8357296" cy="369332"/>
          </a:xfrm>
        </p:grpSpPr>
        <p:sp>
          <p:nvSpPr>
            <p:cNvPr id="60" name="Rectangle 17"/>
            <p:cNvSpPr/>
            <p:nvPr/>
          </p:nvSpPr>
          <p:spPr>
            <a:xfrm>
              <a:off x="730715" y="2576664"/>
              <a:ext cx="8181960" cy="369332"/>
            </a:xfrm>
            <a:prstGeom prst="rect">
              <a:avLst/>
            </a:prstGeom>
          </p:spPr>
          <p:txBody>
            <a:bodyPr wrap="square" anchor="t">
              <a:spAutoFit/>
            </a:bodyPr>
            <a:lstStyle/>
            <a:p>
              <a:pPr>
                <a:spcBef>
                  <a:spcPts val="600"/>
                </a:spcBef>
                <a:defRPr/>
              </a:pPr>
              <a:r>
                <a:rPr lang="de-DE" b="1" dirty="0">
                  <a:solidFill>
                    <a:srgbClr val="000000"/>
                  </a:solidFill>
                </a:rPr>
                <a:t>Einführung </a:t>
              </a:r>
              <a:r>
                <a:rPr lang="de-DE" b="1" dirty="0" smtClean="0">
                  <a:solidFill>
                    <a:srgbClr val="000000"/>
                  </a:solidFill>
                </a:rPr>
                <a:t>des </a:t>
              </a:r>
              <a:r>
                <a:rPr lang="de-DE" b="1" dirty="0">
                  <a:solidFill>
                    <a:srgbClr val="000000"/>
                  </a:solidFill>
                </a:rPr>
                <a:t>epasses im gesamten Bereich des WVV ab der Saison 2016/2017</a:t>
              </a:r>
            </a:p>
          </p:txBody>
        </p:sp>
        <p:sp>
          <p:nvSpPr>
            <p:cNvPr id="6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62" name="Gruppierung 26"/>
          <p:cNvGrpSpPr/>
          <p:nvPr/>
        </p:nvGrpSpPr>
        <p:grpSpPr>
          <a:xfrm>
            <a:off x="603079" y="2585960"/>
            <a:ext cx="7675724" cy="3807196"/>
            <a:chOff x="555379" y="2576664"/>
            <a:chExt cx="7675724" cy="3807196"/>
          </a:xfrm>
        </p:grpSpPr>
        <p:sp>
          <p:nvSpPr>
            <p:cNvPr id="66" name="Rectangle 17"/>
            <p:cNvSpPr/>
            <p:nvPr/>
          </p:nvSpPr>
          <p:spPr>
            <a:xfrm>
              <a:off x="730715" y="2576664"/>
              <a:ext cx="7500388" cy="3807196"/>
            </a:xfrm>
            <a:prstGeom prst="rect">
              <a:avLst/>
            </a:prstGeom>
          </p:spPr>
          <p:txBody>
            <a:bodyPr wrap="square" anchor="t">
              <a:spAutoFit/>
            </a:bodyPr>
            <a:lstStyle/>
            <a:p>
              <a:pPr>
                <a:spcBef>
                  <a:spcPts val="600"/>
                </a:spcBef>
                <a:defRPr/>
              </a:pPr>
              <a:r>
                <a:rPr lang="de-DE" sz="1700" b="1" dirty="0">
                  <a:solidFill>
                    <a:srgbClr val="000000"/>
                  </a:solidFill>
                </a:rPr>
                <a:t>Zeitplan </a:t>
              </a:r>
              <a:endParaRPr lang="de-DE" sz="1700" dirty="0" smtClean="0">
                <a:solidFill>
                  <a:srgbClr val="000000"/>
                </a:solidFill>
              </a:endParaRPr>
            </a:p>
            <a:p>
              <a:pPr marL="285750" indent="-285750">
                <a:lnSpc>
                  <a:spcPct val="120000"/>
                </a:lnSpc>
                <a:buFont typeface="Wingdings" panose="05000000000000000000" pitchFamily="2" charset="2"/>
                <a:buChar char="Ø"/>
                <a:defRPr/>
              </a:pPr>
              <a:r>
                <a:rPr lang="de-DE" sz="1700" b="1" dirty="0" smtClean="0"/>
                <a:t>Bereits gestartet am 12.02.2016: Stufe 1</a:t>
              </a:r>
            </a:p>
            <a:p>
              <a:pPr lvl="1">
                <a:lnSpc>
                  <a:spcPct val="120000"/>
                </a:lnSpc>
                <a:buClr>
                  <a:srgbClr val="00CC00"/>
                </a:buClr>
                <a:buFont typeface="Wingdings" charset="2"/>
                <a:buChar char="ü"/>
                <a:defRPr/>
              </a:pPr>
              <a:r>
                <a:rPr lang="de-DE" sz="1700" dirty="0" smtClean="0">
                  <a:solidFill>
                    <a:srgbClr val="000000"/>
                  </a:solidFill>
                </a:rPr>
                <a:t>Übernahme </a:t>
              </a:r>
              <a:r>
                <a:rPr lang="de-DE" sz="1700" dirty="0" err="1">
                  <a:solidFill>
                    <a:srgbClr val="000000"/>
                  </a:solidFill>
                </a:rPr>
                <a:t>ePass</a:t>
              </a:r>
              <a:r>
                <a:rPr lang="de-DE" sz="1700" dirty="0">
                  <a:solidFill>
                    <a:srgbClr val="000000"/>
                  </a:solidFill>
                </a:rPr>
                <a:t> in Vereinsaccount</a:t>
              </a:r>
            </a:p>
            <a:p>
              <a:pPr lvl="1">
                <a:lnSpc>
                  <a:spcPct val="120000"/>
                </a:lnSpc>
                <a:buClr>
                  <a:srgbClr val="00CC00"/>
                </a:buClr>
                <a:buFont typeface="Wingdings" charset="2"/>
                <a:buChar char="ü"/>
                <a:defRPr/>
              </a:pPr>
              <a:r>
                <a:rPr lang="de-DE" sz="1700" dirty="0">
                  <a:solidFill>
                    <a:srgbClr val="000000"/>
                  </a:solidFill>
                </a:rPr>
                <a:t>Personendaten anzeigen/korrigieren und Passbilder </a:t>
              </a:r>
              <a:r>
                <a:rPr lang="de-DE" sz="1700" dirty="0" smtClean="0">
                  <a:solidFill>
                    <a:srgbClr val="000000"/>
                  </a:solidFill>
                </a:rPr>
                <a:t>einpflegen</a:t>
              </a:r>
            </a:p>
            <a:p>
              <a:pPr lvl="1">
                <a:lnSpc>
                  <a:spcPct val="120000"/>
                </a:lnSpc>
                <a:buClr>
                  <a:srgbClr val="00CC00"/>
                </a:buClr>
                <a:buFont typeface="Wingdings" charset="2"/>
                <a:buChar char="ü"/>
                <a:defRPr/>
              </a:pPr>
              <a:r>
                <a:rPr lang="de-DE" sz="1700" dirty="0" smtClean="0">
                  <a:solidFill>
                    <a:srgbClr val="000000"/>
                  </a:solidFill>
                </a:rPr>
                <a:t>Bedienungsanleitung online und als PDF verfügbar</a:t>
              </a:r>
              <a:endParaRPr lang="de-DE" sz="1700" dirty="0">
                <a:solidFill>
                  <a:srgbClr val="000000"/>
                </a:solidFill>
              </a:endParaRPr>
            </a:p>
            <a:p>
              <a:pPr marL="285750" indent="-285750">
                <a:lnSpc>
                  <a:spcPct val="120000"/>
                </a:lnSpc>
                <a:buFont typeface="Wingdings" panose="05000000000000000000" pitchFamily="2" charset="2"/>
                <a:buChar char="Ø"/>
                <a:defRPr/>
              </a:pPr>
              <a:r>
                <a:rPr lang="de-DE" sz="1700" b="1" dirty="0" smtClean="0"/>
                <a:t>Anfang Mai 2016</a:t>
              </a:r>
              <a:r>
                <a:rPr lang="de-DE" sz="1700" b="1" dirty="0"/>
                <a:t>: Stufe </a:t>
              </a:r>
              <a:r>
                <a:rPr lang="de-DE" sz="1700" b="1" dirty="0" smtClean="0"/>
                <a:t>2</a:t>
              </a:r>
              <a:endParaRPr lang="de-DE" sz="1700" b="1" dirty="0"/>
            </a:p>
            <a:p>
              <a:pPr lvl="1">
                <a:lnSpc>
                  <a:spcPct val="120000"/>
                </a:lnSpc>
                <a:buClr>
                  <a:srgbClr val="00CC00"/>
                </a:buClr>
                <a:buFont typeface="Wingdings" charset="2"/>
                <a:buChar char="ü"/>
                <a:defRPr/>
              </a:pPr>
              <a:r>
                <a:rPr lang="de-DE" sz="1700" dirty="0" smtClean="0">
                  <a:solidFill>
                    <a:srgbClr val="000000"/>
                  </a:solidFill>
                </a:rPr>
                <a:t>Passneuanlage</a:t>
              </a:r>
              <a:endParaRPr lang="de-DE" sz="1700" dirty="0">
                <a:solidFill>
                  <a:srgbClr val="000000"/>
                </a:solidFill>
              </a:endParaRPr>
            </a:p>
            <a:p>
              <a:pPr lvl="1">
                <a:lnSpc>
                  <a:spcPct val="120000"/>
                </a:lnSpc>
                <a:buClr>
                  <a:srgbClr val="00CC00"/>
                </a:buClr>
                <a:buFont typeface="Wingdings" charset="0"/>
                <a:buChar char="ü"/>
                <a:defRPr/>
              </a:pPr>
              <a:r>
                <a:rPr lang="de-DE" sz="1700" dirty="0">
                  <a:solidFill>
                    <a:srgbClr val="000000"/>
                  </a:solidFill>
                </a:rPr>
                <a:t>Passfreigabe für Vereinswechsel</a:t>
              </a:r>
            </a:p>
            <a:p>
              <a:pPr lvl="1">
                <a:lnSpc>
                  <a:spcPct val="120000"/>
                </a:lnSpc>
                <a:buClr>
                  <a:srgbClr val="00CC00"/>
                </a:buClr>
                <a:buFont typeface="Wingdings" charset="0"/>
                <a:buChar char="ü"/>
                <a:defRPr/>
              </a:pPr>
              <a:r>
                <a:rPr lang="de-DE" sz="1700" dirty="0">
                  <a:solidFill>
                    <a:srgbClr val="000000"/>
                  </a:solidFill>
                </a:rPr>
                <a:t>Passdruck mit Freigabecode für Vereinswechsel</a:t>
              </a:r>
            </a:p>
            <a:p>
              <a:pPr marL="285750" indent="-285750">
                <a:lnSpc>
                  <a:spcPct val="120000"/>
                </a:lnSpc>
                <a:buFont typeface="Wingdings" panose="05000000000000000000" pitchFamily="2" charset="2"/>
                <a:buChar char="Ø"/>
                <a:defRPr/>
              </a:pPr>
              <a:r>
                <a:rPr lang="de-DE" sz="1700" b="1" dirty="0" smtClean="0"/>
                <a:t>Anfang Juli 2016</a:t>
              </a:r>
              <a:r>
                <a:rPr lang="de-DE" sz="1700" b="1" dirty="0"/>
                <a:t>: Stufe </a:t>
              </a:r>
              <a:r>
                <a:rPr lang="de-DE" sz="1700" b="1" dirty="0" smtClean="0"/>
                <a:t>3</a:t>
              </a:r>
              <a:endParaRPr lang="de-DE" sz="1700" b="1" dirty="0"/>
            </a:p>
            <a:p>
              <a:pPr lvl="1">
                <a:lnSpc>
                  <a:spcPct val="120000"/>
                </a:lnSpc>
                <a:buClr>
                  <a:srgbClr val="00CC00"/>
                </a:buClr>
                <a:buFont typeface="Wingdings" charset="2"/>
                <a:buChar char="ü"/>
                <a:defRPr/>
              </a:pPr>
              <a:r>
                <a:rPr lang="de-DE" sz="1700" dirty="0" smtClean="0">
                  <a:solidFill>
                    <a:srgbClr val="000000"/>
                  </a:solidFill>
                </a:rPr>
                <a:t>Mannschaftszuordnung </a:t>
              </a:r>
              <a:r>
                <a:rPr lang="de-DE" sz="1700" dirty="0">
                  <a:solidFill>
                    <a:srgbClr val="000000"/>
                  </a:solidFill>
                </a:rPr>
                <a:t>(gebührenpflichtig)</a:t>
              </a:r>
            </a:p>
            <a:p>
              <a:pPr lvl="1">
                <a:lnSpc>
                  <a:spcPct val="120000"/>
                </a:lnSpc>
                <a:buClr>
                  <a:srgbClr val="00CC00"/>
                </a:buClr>
                <a:buFont typeface="Wingdings" charset="2"/>
                <a:buChar char="ü"/>
                <a:defRPr/>
              </a:pPr>
              <a:r>
                <a:rPr lang="de-DE" sz="1700" dirty="0">
                  <a:solidFill>
                    <a:srgbClr val="000000"/>
                  </a:solidFill>
                </a:rPr>
                <a:t>Vollständiger </a:t>
              </a:r>
              <a:r>
                <a:rPr lang="de-DE" sz="1700" dirty="0" smtClean="0">
                  <a:solidFill>
                    <a:srgbClr val="000000"/>
                  </a:solidFill>
                </a:rPr>
                <a:t>Passdruck</a:t>
              </a:r>
              <a:endParaRPr lang="de-DE" sz="1700" dirty="0">
                <a:solidFill>
                  <a:srgbClr val="000000"/>
                </a:solidFill>
              </a:endParaRPr>
            </a:p>
          </p:txBody>
        </p:sp>
        <p:sp>
          <p:nvSpPr>
            <p:cNvPr id="70"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Tree>
    <p:extLst>
      <p:ext uri="{BB962C8B-B14F-4D97-AF65-F5344CB8AC3E}">
        <p14:creationId xmlns:p14="http://schemas.microsoft.com/office/powerpoint/2010/main" xmlns="" val="298696216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5481950" cy="600588"/>
            <a:chOff x="1304496" y="472289"/>
            <a:chExt cx="4561503" cy="800773"/>
          </a:xfrm>
        </p:grpSpPr>
        <p:sp>
          <p:nvSpPr>
            <p:cNvPr id="68" name="TextBox 2"/>
            <p:cNvSpPr txBox="1"/>
            <p:nvPr/>
          </p:nvSpPr>
          <p:spPr>
            <a:xfrm>
              <a:off x="1304496" y="472289"/>
              <a:ext cx="4561503" cy="779689"/>
            </a:xfrm>
            <a:prstGeom prst="rect">
              <a:avLst/>
            </a:prstGeom>
            <a:noFill/>
          </p:spPr>
          <p:txBody>
            <a:bodyPr wrap="none" rtlCol="0">
              <a:spAutoFit/>
            </a:bodyPr>
            <a:lstStyle/>
            <a:p>
              <a:r>
                <a:rPr lang="de-DE" sz="3200" b="1" dirty="0" smtClean="0"/>
                <a:t>Die Digitalisierung des WVV (3)</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8" name="Gruppierung 26"/>
          <p:cNvGrpSpPr/>
          <p:nvPr/>
        </p:nvGrpSpPr>
        <p:grpSpPr>
          <a:xfrm>
            <a:off x="605634" y="2168157"/>
            <a:ext cx="8357296" cy="723275"/>
            <a:chOff x="555379" y="2576664"/>
            <a:chExt cx="8357296" cy="723275"/>
          </a:xfrm>
        </p:grpSpPr>
        <p:sp>
          <p:nvSpPr>
            <p:cNvPr id="60" name="Rectangle 17"/>
            <p:cNvSpPr/>
            <p:nvPr/>
          </p:nvSpPr>
          <p:spPr>
            <a:xfrm>
              <a:off x="730715" y="2576664"/>
              <a:ext cx="8181960" cy="723275"/>
            </a:xfrm>
            <a:prstGeom prst="rect">
              <a:avLst/>
            </a:prstGeom>
          </p:spPr>
          <p:txBody>
            <a:bodyPr wrap="square" anchor="t">
              <a:spAutoFit/>
            </a:bodyPr>
            <a:lstStyle/>
            <a:p>
              <a:pPr>
                <a:spcBef>
                  <a:spcPts val="600"/>
                </a:spcBef>
                <a:defRPr/>
              </a:pPr>
              <a:r>
                <a:rPr lang="de-DE" b="1" dirty="0">
                  <a:solidFill>
                    <a:srgbClr val="000000"/>
                  </a:solidFill>
                </a:rPr>
                <a:t>Einführung </a:t>
              </a:r>
              <a:r>
                <a:rPr lang="de-DE" b="1" dirty="0" smtClean="0">
                  <a:solidFill>
                    <a:srgbClr val="000000"/>
                  </a:solidFill>
                </a:rPr>
                <a:t>des Ergebnisdienstes </a:t>
              </a:r>
              <a:r>
                <a:rPr lang="de-DE" b="1" dirty="0">
                  <a:solidFill>
                    <a:srgbClr val="000000"/>
                  </a:solidFill>
                </a:rPr>
                <a:t>per App / </a:t>
              </a:r>
              <a:r>
                <a:rPr lang="de-DE" b="1" dirty="0" smtClean="0">
                  <a:solidFill>
                    <a:srgbClr val="000000"/>
                  </a:solidFill>
                </a:rPr>
                <a:t>SMS </a:t>
              </a:r>
            </a:p>
            <a:p>
              <a:pPr>
                <a:spcBef>
                  <a:spcPts val="600"/>
                </a:spcBef>
                <a:defRPr/>
              </a:pPr>
              <a:r>
                <a:rPr lang="de-DE" b="1" dirty="0" smtClean="0">
                  <a:solidFill>
                    <a:srgbClr val="000000"/>
                  </a:solidFill>
                </a:rPr>
                <a:t>im </a:t>
              </a:r>
              <a:r>
                <a:rPr lang="de-DE" b="1" dirty="0">
                  <a:solidFill>
                    <a:srgbClr val="000000"/>
                  </a:solidFill>
                </a:rPr>
                <a:t>gesamten Bereich des WVV ab der Saison 2016/2017</a:t>
              </a:r>
            </a:p>
          </p:txBody>
        </p:sp>
        <p:sp>
          <p:nvSpPr>
            <p:cNvPr id="6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62" name="Gruppierung 26"/>
          <p:cNvGrpSpPr/>
          <p:nvPr/>
        </p:nvGrpSpPr>
        <p:grpSpPr>
          <a:xfrm>
            <a:off x="603079" y="2993345"/>
            <a:ext cx="7675724" cy="2551468"/>
            <a:chOff x="555379" y="2576664"/>
            <a:chExt cx="7675724" cy="2551468"/>
          </a:xfrm>
        </p:grpSpPr>
        <p:sp>
          <p:nvSpPr>
            <p:cNvPr id="66" name="Rectangle 17"/>
            <p:cNvSpPr/>
            <p:nvPr/>
          </p:nvSpPr>
          <p:spPr>
            <a:xfrm>
              <a:off x="730715" y="2576664"/>
              <a:ext cx="7500388" cy="2551468"/>
            </a:xfrm>
            <a:prstGeom prst="rect">
              <a:avLst/>
            </a:prstGeom>
          </p:spPr>
          <p:txBody>
            <a:bodyPr wrap="square" anchor="t">
              <a:spAutoFit/>
            </a:bodyPr>
            <a:lstStyle/>
            <a:p>
              <a:pPr>
                <a:spcBef>
                  <a:spcPts val="600"/>
                </a:spcBef>
                <a:defRPr/>
              </a:pPr>
              <a:r>
                <a:rPr lang="de-DE" sz="1700" b="1" dirty="0">
                  <a:solidFill>
                    <a:srgbClr val="000000"/>
                  </a:solidFill>
                </a:rPr>
                <a:t>Zeitplan </a:t>
              </a:r>
              <a:endParaRPr lang="de-DE" sz="1700" dirty="0" smtClean="0">
                <a:solidFill>
                  <a:srgbClr val="000000"/>
                </a:solidFill>
              </a:endParaRPr>
            </a:p>
            <a:p>
              <a:pPr marL="285750" indent="-285750">
                <a:lnSpc>
                  <a:spcPct val="120000"/>
                </a:lnSpc>
                <a:buFont typeface="Wingdings" panose="05000000000000000000" pitchFamily="2" charset="2"/>
                <a:buChar char="Ø"/>
                <a:defRPr/>
              </a:pPr>
              <a:r>
                <a:rPr lang="de-DE" sz="1700" b="1" dirty="0" smtClean="0"/>
                <a:t>Mitte August 2016: Stufe 1</a:t>
              </a:r>
            </a:p>
            <a:p>
              <a:pPr lvl="1">
                <a:lnSpc>
                  <a:spcPct val="120000"/>
                </a:lnSpc>
                <a:buClr>
                  <a:srgbClr val="00CC00"/>
                </a:buClr>
                <a:buFont typeface="Wingdings" charset="2"/>
                <a:buChar char="ü"/>
                <a:defRPr/>
              </a:pPr>
              <a:r>
                <a:rPr lang="de-DE" sz="1700" dirty="0" smtClean="0">
                  <a:solidFill>
                    <a:srgbClr val="000000"/>
                  </a:solidFill>
                </a:rPr>
                <a:t>Meldung </a:t>
              </a:r>
              <a:r>
                <a:rPr lang="de-DE" sz="1700" dirty="0">
                  <a:solidFill>
                    <a:srgbClr val="000000"/>
                  </a:solidFill>
                </a:rPr>
                <a:t>/ Registrieren über Phönix als Ergebnismelder</a:t>
              </a:r>
            </a:p>
            <a:p>
              <a:pPr lvl="1">
                <a:lnSpc>
                  <a:spcPct val="120000"/>
                </a:lnSpc>
                <a:buClr>
                  <a:srgbClr val="00CC00"/>
                </a:buClr>
                <a:buFont typeface="Wingdings" charset="2"/>
                <a:buChar char="ü"/>
                <a:defRPr/>
              </a:pPr>
              <a:r>
                <a:rPr lang="de-DE" sz="1700" dirty="0">
                  <a:solidFill>
                    <a:srgbClr val="000000"/>
                  </a:solidFill>
                </a:rPr>
                <a:t>App auf Smartphone installieren</a:t>
              </a:r>
            </a:p>
            <a:p>
              <a:pPr lvl="1">
                <a:lnSpc>
                  <a:spcPct val="120000"/>
                </a:lnSpc>
                <a:buClr>
                  <a:srgbClr val="00CC00"/>
                </a:buClr>
                <a:buFont typeface="Wingdings" charset="2"/>
                <a:buChar char="ü"/>
                <a:defRPr/>
              </a:pPr>
              <a:r>
                <a:rPr lang="de-DE" sz="1700" dirty="0">
                  <a:solidFill>
                    <a:srgbClr val="000000"/>
                  </a:solidFill>
                </a:rPr>
                <a:t>in der App anmelden</a:t>
              </a:r>
            </a:p>
            <a:p>
              <a:pPr marL="285750" indent="-285750">
                <a:lnSpc>
                  <a:spcPct val="120000"/>
                </a:lnSpc>
                <a:buFont typeface="Wingdings" panose="05000000000000000000" pitchFamily="2" charset="2"/>
                <a:buChar char="Ø"/>
                <a:defRPr/>
              </a:pPr>
              <a:r>
                <a:rPr lang="de-DE" sz="1700" b="1" dirty="0" smtClean="0"/>
                <a:t>Ab dem 1. Spieltag (Erwachsene, Jugend, BFS)</a:t>
              </a:r>
              <a:endParaRPr lang="de-DE" sz="1700" b="1" dirty="0"/>
            </a:p>
            <a:p>
              <a:pPr lvl="1">
                <a:lnSpc>
                  <a:spcPct val="120000"/>
                </a:lnSpc>
                <a:buClr>
                  <a:srgbClr val="00CC00"/>
                </a:buClr>
                <a:buFont typeface="Wingdings" charset="2"/>
                <a:buChar char="ü"/>
                <a:defRPr/>
              </a:pPr>
              <a:r>
                <a:rPr lang="de-DE" sz="1700" dirty="0" smtClean="0">
                  <a:solidFill>
                    <a:srgbClr val="000000"/>
                  </a:solidFill>
                </a:rPr>
                <a:t>Ergebniseingabe </a:t>
              </a:r>
              <a:r>
                <a:rPr lang="de-DE" sz="1700" dirty="0">
                  <a:solidFill>
                    <a:srgbClr val="000000"/>
                  </a:solidFill>
                </a:rPr>
                <a:t>per APP</a:t>
              </a:r>
            </a:p>
            <a:p>
              <a:pPr lvl="1">
                <a:lnSpc>
                  <a:spcPct val="120000"/>
                </a:lnSpc>
                <a:buClr>
                  <a:srgbClr val="00CC00"/>
                </a:buClr>
                <a:buFont typeface="Wingdings" charset="0"/>
                <a:buChar char="ü"/>
                <a:defRPr/>
              </a:pPr>
              <a:r>
                <a:rPr lang="de-DE" sz="1700" dirty="0">
                  <a:solidFill>
                    <a:srgbClr val="000000"/>
                  </a:solidFill>
                </a:rPr>
                <a:t>nach ca. 5. Minuten Ergebnis online in der App / auf Homepage zu sehen</a:t>
              </a:r>
            </a:p>
          </p:txBody>
        </p:sp>
        <p:sp>
          <p:nvSpPr>
            <p:cNvPr id="70"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Tree>
    <p:extLst>
      <p:ext uri="{BB962C8B-B14F-4D97-AF65-F5344CB8AC3E}">
        <p14:creationId xmlns:p14="http://schemas.microsoft.com/office/powerpoint/2010/main" xmlns="" val="38971441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5481950" cy="600588"/>
            <a:chOff x="1304496" y="472289"/>
            <a:chExt cx="4561503" cy="800773"/>
          </a:xfrm>
        </p:grpSpPr>
        <p:sp>
          <p:nvSpPr>
            <p:cNvPr id="68" name="TextBox 2"/>
            <p:cNvSpPr txBox="1"/>
            <p:nvPr/>
          </p:nvSpPr>
          <p:spPr>
            <a:xfrm>
              <a:off x="1304496" y="472289"/>
              <a:ext cx="4561503" cy="779689"/>
            </a:xfrm>
            <a:prstGeom prst="rect">
              <a:avLst/>
            </a:prstGeom>
            <a:noFill/>
          </p:spPr>
          <p:txBody>
            <a:bodyPr wrap="none" rtlCol="0">
              <a:spAutoFit/>
            </a:bodyPr>
            <a:lstStyle/>
            <a:p>
              <a:r>
                <a:rPr lang="de-DE" sz="3200" b="1" dirty="0" smtClean="0"/>
                <a:t>Die Digitalisierung des WVV (4)</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8" name="Gruppierung 26"/>
          <p:cNvGrpSpPr/>
          <p:nvPr/>
        </p:nvGrpSpPr>
        <p:grpSpPr>
          <a:xfrm>
            <a:off x="605634" y="2168157"/>
            <a:ext cx="8357296" cy="723275"/>
            <a:chOff x="555379" y="2576664"/>
            <a:chExt cx="8357296" cy="723275"/>
          </a:xfrm>
        </p:grpSpPr>
        <p:sp>
          <p:nvSpPr>
            <p:cNvPr id="60" name="Rectangle 17"/>
            <p:cNvSpPr/>
            <p:nvPr/>
          </p:nvSpPr>
          <p:spPr>
            <a:xfrm>
              <a:off x="730715" y="2576664"/>
              <a:ext cx="8181960" cy="723275"/>
            </a:xfrm>
            <a:prstGeom prst="rect">
              <a:avLst/>
            </a:prstGeom>
          </p:spPr>
          <p:txBody>
            <a:bodyPr wrap="square" anchor="t">
              <a:spAutoFit/>
            </a:bodyPr>
            <a:lstStyle/>
            <a:p>
              <a:pPr>
                <a:spcBef>
                  <a:spcPts val="600"/>
                </a:spcBef>
                <a:defRPr/>
              </a:pPr>
              <a:r>
                <a:rPr lang="de-DE" b="1" dirty="0" smtClean="0">
                  <a:solidFill>
                    <a:srgbClr val="000000"/>
                  </a:solidFill>
                  <a:latin typeface="Calibri" panose="020F0502020204030204" pitchFamily="34" charset="0"/>
                </a:rPr>
                <a:t>Einführung </a:t>
              </a:r>
              <a:r>
                <a:rPr lang="de-DE" b="1" dirty="0">
                  <a:solidFill>
                    <a:srgbClr val="000000"/>
                  </a:solidFill>
                  <a:latin typeface="Calibri" panose="020F0502020204030204" pitchFamily="34" charset="0"/>
                </a:rPr>
                <a:t>digitaler Meldebogen ab </a:t>
              </a:r>
              <a:r>
                <a:rPr lang="de-DE" b="1" dirty="0" smtClean="0">
                  <a:solidFill>
                    <a:srgbClr val="000000"/>
                  </a:solidFill>
                  <a:latin typeface="Calibri" panose="020F0502020204030204" pitchFamily="34" charset="0"/>
                </a:rPr>
                <a:t>der Saison </a:t>
              </a:r>
              <a:r>
                <a:rPr lang="de-DE" b="1" dirty="0">
                  <a:solidFill>
                    <a:srgbClr val="000000"/>
                  </a:solidFill>
                  <a:latin typeface="Calibri" panose="020F0502020204030204" pitchFamily="34" charset="0"/>
                </a:rPr>
                <a:t>2016/2017</a:t>
              </a:r>
            </a:p>
            <a:p>
              <a:pPr>
                <a:spcBef>
                  <a:spcPts val="600"/>
                </a:spcBef>
                <a:defRPr/>
              </a:pPr>
              <a:r>
                <a:rPr lang="de-DE" b="1" dirty="0">
                  <a:solidFill>
                    <a:srgbClr val="000000"/>
                  </a:solidFill>
                  <a:latin typeface="Calibri" panose="020F0502020204030204" pitchFamily="34" charset="0"/>
                </a:rPr>
                <a:t>Staffelleitung über Phönix / Aufsteiger</a:t>
              </a:r>
            </a:p>
          </p:txBody>
        </p:sp>
        <p:sp>
          <p:nvSpPr>
            <p:cNvPr id="6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62" name="Gruppierung 26"/>
          <p:cNvGrpSpPr/>
          <p:nvPr/>
        </p:nvGrpSpPr>
        <p:grpSpPr>
          <a:xfrm>
            <a:off x="603079" y="2993345"/>
            <a:ext cx="7675724" cy="2865400"/>
            <a:chOff x="555379" y="2576664"/>
            <a:chExt cx="7675724" cy="2865400"/>
          </a:xfrm>
        </p:grpSpPr>
        <p:sp>
          <p:nvSpPr>
            <p:cNvPr id="66" name="Rectangle 17"/>
            <p:cNvSpPr/>
            <p:nvPr/>
          </p:nvSpPr>
          <p:spPr>
            <a:xfrm>
              <a:off x="730715" y="2576664"/>
              <a:ext cx="7500388" cy="2865400"/>
            </a:xfrm>
            <a:prstGeom prst="rect">
              <a:avLst/>
            </a:prstGeom>
          </p:spPr>
          <p:txBody>
            <a:bodyPr wrap="square" anchor="t">
              <a:spAutoFit/>
            </a:bodyPr>
            <a:lstStyle/>
            <a:p>
              <a:pPr>
                <a:spcBef>
                  <a:spcPts val="600"/>
                </a:spcBef>
                <a:defRPr/>
              </a:pPr>
              <a:r>
                <a:rPr lang="de-DE" sz="1700" b="1" dirty="0">
                  <a:solidFill>
                    <a:srgbClr val="000000"/>
                  </a:solidFill>
                </a:rPr>
                <a:t>Zeitplan </a:t>
              </a:r>
              <a:endParaRPr lang="de-DE" sz="1700" dirty="0" smtClean="0">
                <a:solidFill>
                  <a:srgbClr val="000000"/>
                </a:solidFill>
              </a:endParaRPr>
            </a:p>
            <a:p>
              <a:pPr marL="285750" indent="-285750">
                <a:lnSpc>
                  <a:spcPct val="120000"/>
                </a:lnSpc>
                <a:buFont typeface="Wingdings" panose="05000000000000000000" pitchFamily="2" charset="2"/>
                <a:buChar char="Ø"/>
                <a:defRPr/>
              </a:pPr>
              <a:r>
                <a:rPr lang="de-DE" sz="1700" b="1" dirty="0" smtClean="0"/>
                <a:t>Ende März / Anfang April 2016: Stufe 1</a:t>
              </a:r>
            </a:p>
            <a:p>
              <a:pPr lvl="1">
                <a:lnSpc>
                  <a:spcPct val="120000"/>
                </a:lnSpc>
                <a:buClr>
                  <a:srgbClr val="00CC00"/>
                </a:buClr>
                <a:buFont typeface="Wingdings" charset="2"/>
                <a:buChar char="ü"/>
                <a:defRPr/>
              </a:pPr>
              <a:r>
                <a:rPr lang="de-DE" sz="1700" dirty="0" smtClean="0">
                  <a:solidFill>
                    <a:srgbClr val="000000"/>
                  </a:solidFill>
                </a:rPr>
                <a:t>Freischaltung </a:t>
              </a:r>
              <a:r>
                <a:rPr lang="de-DE" sz="1700" dirty="0">
                  <a:solidFill>
                    <a:srgbClr val="000000"/>
                  </a:solidFill>
                </a:rPr>
                <a:t>des Meldebogens für die Vereine</a:t>
              </a:r>
            </a:p>
            <a:p>
              <a:pPr marL="285750" indent="-285750">
                <a:lnSpc>
                  <a:spcPct val="120000"/>
                </a:lnSpc>
                <a:buFont typeface="Wingdings" panose="05000000000000000000" pitchFamily="2" charset="2"/>
                <a:buChar char="Ø"/>
                <a:defRPr/>
              </a:pPr>
              <a:r>
                <a:rPr lang="de-DE" sz="1700" b="1" dirty="0" smtClean="0"/>
                <a:t>Anfang Mai 2016</a:t>
              </a:r>
              <a:r>
                <a:rPr lang="de-DE" sz="1700" b="1" dirty="0"/>
                <a:t>: Stufe </a:t>
              </a:r>
              <a:r>
                <a:rPr lang="de-DE" sz="1700" b="1" dirty="0" smtClean="0"/>
                <a:t>2</a:t>
              </a:r>
              <a:endParaRPr lang="de-DE" sz="1700" b="1" dirty="0"/>
            </a:p>
            <a:p>
              <a:pPr lvl="1">
                <a:lnSpc>
                  <a:spcPct val="120000"/>
                </a:lnSpc>
                <a:buClr>
                  <a:srgbClr val="00CC00"/>
                </a:buClr>
                <a:buFont typeface="Wingdings" charset="2"/>
                <a:buChar char="ü"/>
                <a:defRPr/>
              </a:pPr>
              <a:r>
                <a:rPr lang="de-DE" sz="1700" dirty="0" smtClean="0">
                  <a:solidFill>
                    <a:srgbClr val="000000"/>
                  </a:solidFill>
                </a:rPr>
                <a:t>Auswertung </a:t>
              </a:r>
              <a:r>
                <a:rPr lang="de-DE" sz="1700" dirty="0">
                  <a:solidFill>
                    <a:srgbClr val="000000"/>
                  </a:solidFill>
                </a:rPr>
                <a:t>der Meldebögen</a:t>
              </a:r>
            </a:p>
            <a:p>
              <a:pPr lvl="1">
                <a:lnSpc>
                  <a:spcPct val="120000"/>
                </a:lnSpc>
                <a:buClr>
                  <a:srgbClr val="00CC00"/>
                </a:buClr>
                <a:buFont typeface="Wingdings" charset="0"/>
                <a:buChar char="ü"/>
                <a:defRPr/>
              </a:pPr>
              <a:r>
                <a:rPr lang="de-DE" sz="1700" dirty="0">
                  <a:solidFill>
                    <a:srgbClr val="000000"/>
                  </a:solidFill>
                </a:rPr>
                <a:t>Einteilung der Ligen</a:t>
              </a:r>
            </a:p>
            <a:p>
              <a:pPr marL="285750" indent="-285750">
                <a:lnSpc>
                  <a:spcPct val="120000"/>
                </a:lnSpc>
                <a:buFont typeface="Wingdings" panose="05000000000000000000" pitchFamily="2" charset="2"/>
                <a:buChar char="Ø"/>
                <a:defRPr/>
              </a:pPr>
              <a:r>
                <a:rPr lang="de-DE" sz="1700" b="1" dirty="0" smtClean="0"/>
                <a:t>Mitte Mai 2016: </a:t>
              </a:r>
              <a:r>
                <a:rPr lang="de-DE" sz="1700" b="1" dirty="0"/>
                <a:t>Stufe </a:t>
              </a:r>
              <a:r>
                <a:rPr lang="de-DE" sz="1700" b="1" dirty="0" smtClean="0"/>
                <a:t>3</a:t>
              </a:r>
              <a:endParaRPr lang="de-DE" sz="1700" b="1" dirty="0"/>
            </a:p>
            <a:p>
              <a:pPr lvl="1">
                <a:lnSpc>
                  <a:spcPct val="120000"/>
                </a:lnSpc>
                <a:buClr>
                  <a:srgbClr val="00CC00"/>
                </a:buClr>
                <a:buFont typeface="Wingdings" charset="2"/>
                <a:buChar char="ü"/>
                <a:defRPr/>
              </a:pPr>
              <a:r>
                <a:rPr lang="de-DE" sz="1700" dirty="0" smtClean="0">
                  <a:solidFill>
                    <a:srgbClr val="000000"/>
                  </a:solidFill>
                </a:rPr>
                <a:t>Anlegen </a:t>
              </a:r>
              <a:r>
                <a:rPr lang="de-DE" sz="1700" dirty="0">
                  <a:solidFill>
                    <a:srgbClr val="000000"/>
                  </a:solidFill>
                </a:rPr>
                <a:t>der Staffeln und Einteilung der Staffelleiter</a:t>
              </a:r>
            </a:p>
            <a:p>
              <a:pPr lvl="1">
                <a:lnSpc>
                  <a:spcPct val="120000"/>
                </a:lnSpc>
                <a:buClr>
                  <a:srgbClr val="00CC00"/>
                </a:buClr>
                <a:buFont typeface="Wingdings" charset="0"/>
                <a:buChar char="ü"/>
                <a:defRPr/>
              </a:pPr>
              <a:r>
                <a:rPr lang="de-DE" sz="1700" dirty="0">
                  <a:solidFill>
                    <a:srgbClr val="000000"/>
                  </a:solidFill>
                </a:rPr>
                <a:t>Versendung 1. Rundschreibens über Phönix / Aufsteiger</a:t>
              </a:r>
            </a:p>
          </p:txBody>
        </p:sp>
        <p:sp>
          <p:nvSpPr>
            <p:cNvPr id="70"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Tree>
    <p:extLst>
      <p:ext uri="{BB962C8B-B14F-4D97-AF65-F5344CB8AC3E}">
        <p14:creationId xmlns:p14="http://schemas.microsoft.com/office/powerpoint/2010/main" xmlns="" val="40264450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5481950" cy="600588"/>
            <a:chOff x="1304496" y="472289"/>
            <a:chExt cx="4561503" cy="800773"/>
          </a:xfrm>
        </p:grpSpPr>
        <p:sp>
          <p:nvSpPr>
            <p:cNvPr id="68" name="TextBox 2"/>
            <p:cNvSpPr txBox="1"/>
            <p:nvPr/>
          </p:nvSpPr>
          <p:spPr>
            <a:xfrm>
              <a:off x="1304496" y="472289"/>
              <a:ext cx="4561503" cy="779689"/>
            </a:xfrm>
            <a:prstGeom prst="rect">
              <a:avLst/>
            </a:prstGeom>
            <a:noFill/>
          </p:spPr>
          <p:txBody>
            <a:bodyPr wrap="none" rtlCol="0">
              <a:spAutoFit/>
            </a:bodyPr>
            <a:lstStyle/>
            <a:p>
              <a:r>
                <a:rPr lang="de-DE" sz="3200" b="1" dirty="0" smtClean="0"/>
                <a:t>Die Digitalisierung des WVV (5)</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62" name="Gruppierung 26"/>
          <p:cNvGrpSpPr/>
          <p:nvPr/>
        </p:nvGrpSpPr>
        <p:grpSpPr>
          <a:xfrm>
            <a:off x="603079" y="2178575"/>
            <a:ext cx="7675724" cy="1923604"/>
            <a:chOff x="555379" y="2576664"/>
            <a:chExt cx="7675724" cy="1923604"/>
          </a:xfrm>
        </p:grpSpPr>
        <p:sp>
          <p:nvSpPr>
            <p:cNvPr id="66" name="Rectangle 17"/>
            <p:cNvSpPr/>
            <p:nvPr/>
          </p:nvSpPr>
          <p:spPr>
            <a:xfrm>
              <a:off x="730715" y="2576664"/>
              <a:ext cx="7500388" cy="1923604"/>
            </a:xfrm>
            <a:prstGeom prst="rect">
              <a:avLst/>
            </a:prstGeom>
          </p:spPr>
          <p:txBody>
            <a:bodyPr wrap="square" anchor="t">
              <a:spAutoFit/>
            </a:bodyPr>
            <a:lstStyle/>
            <a:p>
              <a:pPr>
                <a:spcBef>
                  <a:spcPts val="600"/>
                </a:spcBef>
                <a:defRPr/>
              </a:pPr>
              <a:r>
                <a:rPr lang="de-DE" sz="1700" b="1" dirty="0" smtClean="0">
                  <a:solidFill>
                    <a:srgbClr val="000000"/>
                  </a:solidFill>
                </a:rPr>
                <a:t>Die Kosten ab der Saison 2016/2017</a:t>
              </a:r>
              <a:endParaRPr lang="de-DE" sz="1700" dirty="0" smtClean="0">
                <a:solidFill>
                  <a:srgbClr val="000000"/>
                </a:solidFill>
              </a:endParaRPr>
            </a:p>
            <a:p>
              <a:pPr marL="285750" indent="-285750">
                <a:lnSpc>
                  <a:spcPct val="120000"/>
                </a:lnSpc>
                <a:buFont typeface="Wingdings" panose="05000000000000000000" pitchFamily="2" charset="2"/>
                <a:buChar char="Ø"/>
                <a:defRPr/>
              </a:pPr>
              <a:r>
                <a:rPr lang="de-DE" sz="1700" dirty="0">
                  <a:solidFill>
                    <a:srgbClr val="000000"/>
                  </a:solidFill>
                </a:rPr>
                <a:t>e</a:t>
              </a:r>
              <a:r>
                <a:rPr lang="de-DE" sz="1700" dirty="0" smtClean="0">
                  <a:solidFill>
                    <a:srgbClr val="000000"/>
                  </a:solidFill>
                </a:rPr>
                <a:t>pass im Erwachsenenspielbetrieb, Senioren, BFS: 6,00 € / Saison (inkl. MwSt.)</a:t>
              </a:r>
            </a:p>
            <a:p>
              <a:pPr marL="285750" indent="-285750">
                <a:lnSpc>
                  <a:spcPct val="120000"/>
                </a:lnSpc>
                <a:buFont typeface="Wingdings" panose="05000000000000000000" pitchFamily="2" charset="2"/>
                <a:buChar char="Ø"/>
                <a:defRPr/>
              </a:pPr>
              <a:r>
                <a:rPr lang="de-DE" sz="1700" dirty="0" smtClean="0">
                  <a:solidFill>
                    <a:srgbClr val="000000"/>
                  </a:solidFill>
                </a:rPr>
                <a:t>epass im Jugendbereich: 2,00 € / Saison (inkl. MwSt.)</a:t>
              </a:r>
            </a:p>
            <a:p>
              <a:pPr marL="285750" indent="-285750">
                <a:lnSpc>
                  <a:spcPct val="120000"/>
                </a:lnSpc>
                <a:buFont typeface="Wingdings" panose="05000000000000000000" pitchFamily="2" charset="2"/>
                <a:buChar char="Ø"/>
                <a:defRPr/>
              </a:pPr>
              <a:r>
                <a:rPr lang="de-DE" sz="1700" dirty="0" smtClean="0">
                  <a:solidFill>
                    <a:srgbClr val="000000"/>
                  </a:solidFill>
                </a:rPr>
                <a:t>Rücknahme aller nicht benutzter weißer und gelber Pässe </a:t>
              </a:r>
              <a:r>
                <a:rPr lang="de-DE" sz="1700" b="1" u="sng" dirty="0" smtClean="0">
                  <a:solidFill>
                    <a:srgbClr val="000000"/>
                  </a:solidFill>
                </a:rPr>
                <a:t>bis zum 30.06.2016</a:t>
              </a:r>
            </a:p>
            <a:p>
              <a:pPr marL="285750" indent="-285750">
                <a:lnSpc>
                  <a:spcPct val="120000"/>
                </a:lnSpc>
                <a:buFont typeface="Wingdings" panose="05000000000000000000" pitchFamily="2" charset="2"/>
                <a:buChar char="Ø"/>
                <a:defRPr/>
              </a:pPr>
              <a:r>
                <a:rPr lang="de-DE" sz="1700" dirty="0" smtClean="0">
                  <a:solidFill>
                    <a:srgbClr val="000000"/>
                  </a:solidFill>
                </a:rPr>
                <a:t>Spielerpässe, die nach der Saison 2015/2016 noch gültig sind und in der Saison 2016/2017  eingesetzt werden erhalten einen Rabatt von 20%. </a:t>
              </a:r>
              <a:endParaRPr lang="de-DE" sz="1700" dirty="0">
                <a:solidFill>
                  <a:srgbClr val="000000"/>
                </a:solidFill>
              </a:endParaRPr>
            </a:p>
          </p:txBody>
        </p:sp>
        <p:sp>
          <p:nvSpPr>
            <p:cNvPr id="70"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24" name="Gruppierung 26"/>
          <p:cNvGrpSpPr/>
          <p:nvPr/>
        </p:nvGrpSpPr>
        <p:grpSpPr>
          <a:xfrm>
            <a:off x="600816" y="4244513"/>
            <a:ext cx="7675724" cy="1295739"/>
            <a:chOff x="555379" y="2576664"/>
            <a:chExt cx="7675724" cy="1295739"/>
          </a:xfrm>
        </p:grpSpPr>
        <p:sp>
          <p:nvSpPr>
            <p:cNvPr id="25" name="Rectangle 17"/>
            <p:cNvSpPr/>
            <p:nvPr/>
          </p:nvSpPr>
          <p:spPr>
            <a:xfrm>
              <a:off x="730715" y="2576664"/>
              <a:ext cx="7500388" cy="1295739"/>
            </a:xfrm>
            <a:prstGeom prst="rect">
              <a:avLst/>
            </a:prstGeom>
          </p:spPr>
          <p:txBody>
            <a:bodyPr wrap="square" anchor="t">
              <a:spAutoFit/>
            </a:bodyPr>
            <a:lstStyle/>
            <a:p>
              <a:pPr>
                <a:spcBef>
                  <a:spcPts val="600"/>
                </a:spcBef>
                <a:defRPr/>
              </a:pPr>
              <a:r>
                <a:rPr lang="de-DE" sz="1700" b="1" dirty="0" smtClean="0">
                  <a:solidFill>
                    <a:srgbClr val="000000"/>
                  </a:solidFill>
                </a:rPr>
                <a:t>Künftige Vorteile</a:t>
              </a:r>
              <a:endParaRPr lang="de-DE" sz="1700" dirty="0" smtClean="0">
                <a:solidFill>
                  <a:srgbClr val="000000"/>
                </a:solidFill>
              </a:endParaRPr>
            </a:p>
            <a:p>
              <a:pPr marL="285750" indent="-285750">
                <a:lnSpc>
                  <a:spcPct val="120000"/>
                </a:lnSpc>
                <a:buFont typeface="Wingdings" panose="05000000000000000000" pitchFamily="2" charset="2"/>
                <a:buChar char="Ø"/>
                <a:defRPr/>
              </a:pPr>
              <a:r>
                <a:rPr lang="de-DE" sz="1700" dirty="0" smtClean="0">
                  <a:solidFill>
                    <a:srgbClr val="000000"/>
                  </a:solidFill>
                </a:rPr>
                <a:t>Keine postalische Versendung mehr (Wegfall der Portokosten)</a:t>
              </a:r>
            </a:p>
            <a:p>
              <a:pPr marL="285750" indent="-285750">
                <a:lnSpc>
                  <a:spcPct val="120000"/>
                </a:lnSpc>
                <a:buFont typeface="Wingdings" panose="05000000000000000000" pitchFamily="2" charset="2"/>
                <a:buChar char="Ø"/>
                <a:defRPr/>
              </a:pPr>
              <a:r>
                <a:rPr lang="de-DE" sz="1700" dirty="0" smtClean="0">
                  <a:solidFill>
                    <a:srgbClr val="000000"/>
                  </a:solidFill>
                </a:rPr>
                <a:t>Kurzfristige Bearbeitung und Ausstellung von Spielerpässen</a:t>
              </a:r>
            </a:p>
            <a:p>
              <a:pPr marL="285750" indent="-285750">
                <a:lnSpc>
                  <a:spcPct val="120000"/>
                </a:lnSpc>
                <a:buFont typeface="Wingdings" panose="05000000000000000000" pitchFamily="2" charset="2"/>
                <a:buChar char="Ø"/>
                <a:defRPr/>
              </a:pPr>
              <a:r>
                <a:rPr lang="de-DE" sz="1700" dirty="0" smtClean="0">
                  <a:solidFill>
                    <a:srgbClr val="000000"/>
                  </a:solidFill>
                </a:rPr>
                <a:t>Nutzung eines Vereinsprogramms für den Verein oder die Volleyballabteilung</a:t>
              </a:r>
            </a:p>
          </p:txBody>
        </p:sp>
        <p:sp>
          <p:nvSpPr>
            <p:cNvPr id="26"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Tree>
    <p:extLst>
      <p:ext uri="{BB962C8B-B14F-4D97-AF65-F5344CB8AC3E}">
        <p14:creationId xmlns:p14="http://schemas.microsoft.com/office/powerpoint/2010/main" xmlns="" val="410584655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10"/>
          <p:cNvGrpSpPr/>
          <p:nvPr/>
        </p:nvGrpSpPr>
        <p:grpSpPr>
          <a:xfrm>
            <a:off x="1895175" y="4118894"/>
            <a:ext cx="7250017" cy="2753374"/>
            <a:chOff x="5003801" y="4129088"/>
            <a:chExt cx="7189787" cy="2730501"/>
          </a:xfrm>
        </p:grpSpPr>
        <p:sp>
          <p:nvSpPr>
            <p:cNvPr id="43" name="Freeform 5"/>
            <p:cNvSpPr>
              <a:spLocks/>
            </p:cNvSpPr>
            <p:nvPr/>
          </p:nvSpPr>
          <p:spPr bwMode="auto">
            <a:xfrm>
              <a:off x="5003801" y="4303713"/>
              <a:ext cx="7189787" cy="2555875"/>
            </a:xfrm>
            <a:custGeom>
              <a:avLst/>
              <a:gdLst>
                <a:gd name="T0" fmla="*/ 1829 w 3560"/>
                <a:gd name="T1" fmla="*/ 976 h 1264"/>
                <a:gd name="T2" fmla="*/ 0 w 3560"/>
                <a:gd name="T3" fmla="*/ 1264 h 1264"/>
                <a:gd name="T4" fmla="*/ 3560 w 3560"/>
                <a:gd name="T5" fmla="*/ 1264 h 1264"/>
                <a:gd name="T6" fmla="*/ 3560 w 3560"/>
                <a:gd name="T7" fmla="*/ 0 h 1264"/>
                <a:gd name="T8" fmla="*/ 1829 w 3560"/>
                <a:gd name="T9" fmla="*/ 976 h 1264"/>
              </a:gdLst>
              <a:ahLst/>
              <a:cxnLst>
                <a:cxn ang="0">
                  <a:pos x="T0" y="T1"/>
                </a:cxn>
                <a:cxn ang="0">
                  <a:pos x="T2" y="T3"/>
                </a:cxn>
                <a:cxn ang="0">
                  <a:pos x="T4" y="T5"/>
                </a:cxn>
                <a:cxn ang="0">
                  <a:pos x="T6" y="T7"/>
                </a:cxn>
                <a:cxn ang="0">
                  <a:pos x="T8" y="T9"/>
                </a:cxn>
              </a:cxnLst>
              <a:rect l="0" t="0" r="r" b="b"/>
              <a:pathLst>
                <a:path w="3560" h="1264">
                  <a:moveTo>
                    <a:pt x="1829" y="976"/>
                  </a:moveTo>
                  <a:cubicBezTo>
                    <a:pt x="1042" y="1152"/>
                    <a:pt x="327" y="1249"/>
                    <a:pt x="0" y="1264"/>
                  </a:cubicBezTo>
                  <a:cubicBezTo>
                    <a:pt x="3560" y="1264"/>
                    <a:pt x="3560" y="1264"/>
                    <a:pt x="3560" y="1264"/>
                  </a:cubicBezTo>
                  <a:cubicBezTo>
                    <a:pt x="3560" y="0"/>
                    <a:pt x="3560" y="0"/>
                    <a:pt x="3560" y="0"/>
                  </a:cubicBezTo>
                  <a:cubicBezTo>
                    <a:pt x="3560" y="0"/>
                    <a:pt x="3524" y="596"/>
                    <a:pt x="1829" y="976"/>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6"/>
            <p:cNvSpPr>
              <a:spLocks/>
            </p:cNvSpPr>
            <p:nvPr/>
          </p:nvSpPr>
          <p:spPr bwMode="auto">
            <a:xfrm>
              <a:off x="7191376" y="4129088"/>
              <a:ext cx="5002212" cy="2730500"/>
            </a:xfrm>
            <a:custGeom>
              <a:avLst/>
              <a:gdLst>
                <a:gd name="T0" fmla="*/ 2477 w 2477"/>
                <a:gd name="T1" fmla="*/ 0 h 1350"/>
                <a:gd name="T2" fmla="*/ 2376 w 2477"/>
                <a:gd name="T3" fmla="*/ 391 h 1350"/>
                <a:gd name="T4" fmla="*/ 0 w 2477"/>
                <a:gd name="T5" fmla="*/ 1350 h 1350"/>
                <a:gd name="T6" fmla="*/ 1909 w 2477"/>
                <a:gd name="T7" fmla="*/ 1350 h 1350"/>
                <a:gd name="T8" fmla="*/ 2477 w 2477"/>
                <a:gd name="T9" fmla="*/ 984 h 1350"/>
                <a:gd name="T10" fmla="*/ 2477 w 2477"/>
                <a:gd name="T11" fmla="*/ 0 h 1350"/>
              </a:gdLst>
              <a:ahLst/>
              <a:cxnLst>
                <a:cxn ang="0">
                  <a:pos x="T0" y="T1"/>
                </a:cxn>
                <a:cxn ang="0">
                  <a:pos x="T2" y="T3"/>
                </a:cxn>
                <a:cxn ang="0">
                  <a:pos x="T4" y="T5"/>
                </a:cxn>
                <a:cxn ang="0">
                  <a:pos x="T6" y="T7"/>
                </a:cxn>
                <a:cxn ang="0">
                  <a:pos x="T8" y="T9"/>
                </a:cxn>
                <a:cxn ang="0">
                  <a:pos x="T10" y="T11"/>
                </a:cxn>
              </a:cxnLst>
              <a:rect l="0" t="0" r="r" b="b"/>
              <a:pathLst>
                <a:path w="2477" h="1350">
                  <a:moveTo>
                    <a:pt x="2477" y="0"/>
                  </a:moveTo>
                  <a:cubicBezTo>
                    <a:pt x="2472" y="121"/>
                    <a:pt x="2451" y="258"/>
                    <a:pt x="2376" y="391"/>
                  </a:cubicBezTo>
                  <a:cubicBezTo>
                    <a:pt x="2185" y="728"/>
                    <a:pt x="1603" y="1102"/>
                    <a:pt x="0" y="1350"/>
                  </a:cubicBezTo>
                  <a:cubicBezTo>
                    <a:pt x="1909" y="1350"/>
                    <a:pt x="1909" y="1350"/>
                    <a:pt x="1909" y="1350"/>
                  </a:cubicBezTo>
                  <a:cubicBezTo>
                    <a:pt x="2477" y="984"/>
                    <a:pt x="2477" y="984"/>
                    <a:pt x="2477" y="984"/>
                  </a:cubicBezTo>
                  <a:lnTo>
                    <a:pt x="2477"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6" name="Freeform 7"/>
            <p:cNvSpPr>
              <a:spLocks/>
            </p:cNvSpPr>
            <p:nvPr/>
          </p:nvSpPr>
          <p:spPr bwMode="auto">
            <a:xfrm>
              <a:off x="7681913" y="4683126"/>
              <a:ext cx="4511675" cy="2176463"/>
            </a:xfrm>
            <a:custGeom>
              <a:avLst/>
              <a:gdLst>
                <a:gd name="T0" fmla="*/ 2234 w 2234"/>
                <a:gd name="T1" fmla="*/ 0 h 1076"/>
                <a:gd name="T2" fmla="*/ 2157 w 2234"/>
                <a:gd name="T3" fmla="*/ 189 h 1076"/>
                <a:gd name="T4" fmla="*/ 0 w 2234"/>
                <a:gd name="T5" fmla="*/ 1076 h 1076"/>
                <a:gd name="T6" fmla="*/ 1786 w 2234"/>
                <a:gd name="T7" fmla="*/ 1076 h 1076"/>
                <a:gd name="T8" fmla="*/ 2234 w 2234"/>
                <a:gd name="T9" fmla="*/ 796 h 1076"/>
                <a:gd name="T10" fmla="*/ 2234 w 2234"/>
                <a:gd name="T11" fmla="*/ 0 h 1076"/>
              </a:gdLst>
              <a:ahLst/>
              <a:cxnLst>
                <a:cxn ang="0">
                  <a:pos x="T0" y="T1"/>
                </a:cxn>
                <a:cxn ang="0">
                  <a:pos x="T2" y="T3"/>
                </a:cxn>
                <a:cxn ang="0">
                  <a:pos x="T4" y="T5"/>
                </a:cxn>
                <a:cxn ang="0">
                  <a:pos x="T6" y="T7"/>
                </a:cxn>
                <a:cxn ang="0">
                  <a:pos x="T8" y="T9"/>
                </a:cxn>
                <a:cxn ang="0">
                  <a:pos x="T10" y="T11"/>
                </a:cxn>
              </a:cxnLst>
              <a:rect l="0" t="0" r="r" b="b"/>
              <a:pathLst>
                <a:path w="2234" h="1076">
                  <a:moveTo>
                    <a:pt x="2234" y="0"/>
                  </a:moveTo>
                  <a:cubicBezTo>
                    <a:pt x="2218" y="63"/>
                    <a:pt x="2193" y="126"/>
                    <a:pt x="2157" y="189"/>
                  </a:cubicBezTo>
                  <a:cubicBezTo>
                    <a:pt x="1970" y="509"/>
                    <a:pt x="1431" y="855"/>
                    <a:pt x="0" y="1076"/>
                  </a:cubicBezTo>
                  <a:cubicBezTo>
                    <a:pt x="1786" y="1076"/>
                    <a:pt x="1786" y="1076"/>
                    <a:pt x="1786" y="1076"/>
                  </a:cubicBezTo>
                  <a:cubicBezTo>
                    <a:pt x="2234" y="796"/>
                    <a:pt x="2234" y="796"/>
                    <a:pt x="2234" y="796"/>
                  </a:cubicBezTo>
                  <a:lnTo>
                    <a:pt x="2234"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
            <p:cNvSpPr>
              <a:spLocks/>
            </p:cNvSpPr>
            <p:nvPr/>
          </p:nvSpPr>
          <p:spPr bwMode="auto">
            <a:xfrm>
              <a:off x="10537826" y="5683251"/>
              <a:ext cx="1655762" cy="1176338"/>
            </a:xfrm>
            <a:custGeom>
              <a:avLst/>
              <a:gdLst>
                <a:gd name="T0" fmla="*/ 820 w 820"/>
                <a:gd name="T1" fmla="*/ 0 h 582"/>
                <a:gd name="T2" fmla="*/ 0 w 820"/>
                <a:gd name="T3" fmla="*/ 582 h 582"/>
                <a:gd name="T4" fmla="*/ 820 w 820"/>
                <a:gd name="T5" fmla="*/ 582 h 582"/>
                <a:gd name="T6" fmla="*/ 820 w 820"/>
                <a:gd name="T7" fmla="*/ 0 h 582"/>
              </a:gdLst>
              <a:ahLst/>
              <a:cxnLst>
                <a:cxn ang="0">
                  <a:pos x="T0" y="T1"/>
                </a:cxn>
                <a:cxn ang="0">
                  <a:pos x="T2" y="T3"/>
                </a:cxn>
                <a:cxn ang="0">
                  <a:pos x="T4" y="T5"/>
                </a:cxn>
                <a:cxn ang="0">
                  <a:pos x="T6" y="T7"/>
                </a:cxn>
              </a:cxnLst>
              <a:rect l="0" t="0" r="r" b="b"/>
              <a:pathLst>
                <a:path w="820" h="582">
                  <a:moveTo>
                    <a:pt x="820" y="0"/>
                  </a:moveTo>
                  <a:cubicBezTo>
                    <a:pt x="689" y="182"/>
                    <a:pt x="440" y="379"/>
                    <a:pt x="0" y="582"/>
                  </a:cubicBezTo>
                  <a:cubicBezTo>
                    <a:pt x="820" y="582"/>
                    <a:pt x="820" y="582"/>
                    <a:pt x="820" y="582"/>
                  </a:cubicBezTo>
                  <a:lnTo>
                    <a:pt x="820" y="0"/>
                  </a:lnTo>
                  <a:close/>
                </a:path>
              </a:pathLst>
            </a:cu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64" name="Freeform 9"/>
            <p:cNvSpPr>
              <a:spLocks/>
            </p:cNvSpPr>
            <p:nvPr/>
          </p:nvSpPr>
          <p:spPr bwMode="auto">
            <a:xfrm>
              <a:off x="11345863" y="6230938"/>
              <a:ext cx="847725" cy="628650"/>
            </a:xfrm>
            <a:custGeom>
              <a:avLst/>
              <a:gdLst>
                <a:gd name="T0" fmla="*/ 420 w 420"/>
                <a:gd name="T1" fmla="*/ 0 h 311"/>
                <a:gd name="T2" fmla="*/ 0 w 420"/>
                <a:gd name="T3" fmla="*/ 311 h 311"/>
                <a:gd name="T4" fmla="*/ 420 w 420"/>
                <a:gd name="T5" fmla="*/ 311 h 311"/>
                <a:gd name="T6" fmla="*/ 420 w 420"/>
                <a:gd name="T7" fmla="*/ 0 h 311"/>
              </a:gdLst>
              <a:ahLst/>
              <a:cxnLst>
                <a:cxn ang="0">
                  <a:pos x="T0" y="T1"/>
                </a:cxn>
                <a:cxn ang="0">
                  <a:pos x="T2" y="T3"/>
                </a:cxn>
                <a:cxn ang="0">
                  <a:pos x="T4" y="T5"/>
                </a:cxn>
                <a:cxn ang="0">
                  <a:pos x="T6" y="T7"/>
                </a:cxn>
              </a:cxnLst>
              <a:rect l="0" t="0" r="r" b="b"/>
              <a:pathLst>
                <a:path w="420" h="311">
                  <a:moveTo>
                    <a:pt x="420" y="0"/>
                  </a:moveTo>
                  <a:cubicBezTo>
                    <a:pt x="322" y="101"/>
                    <a:pt x="186" y="205"/>
                    <a:pt x="0" y="311"/>
                  </a:cubicBezTo>
                  <a:cubicBezTo>
                    <a:pt x="420" y="311"/>
                    <a:pt x="420" y="311"/>
                    <a:pt x="420" y="311"/>
                  </a:cubicBezTo>
                  <a:lnTo>
                    <a:pt x="420" y="0"/>
                  </a:lnTo>
                  <a:close/>
                </a:path>
              </a:pathLst>
            </a:custGeom>
            <a:solidFill>
              <a:schemeClr val="bg2">
                <a:lumMod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10"/>
            <p:cNvSpPr>
              <a:spLocks/>
            </p:cNvSpPr>
            <p:nvPr/>
          </p:nvSpPr>
          <p:spPr bwMode="auto">
            <a:xfrm>
              <a:off x="11671301" y="6478588"/>
              <a:ext cx="522287" cy="381000"/>
            </a:xfrm>
            <a:custGeom>
              <a:avLst/>
              <a:gdLst>
                <a:gd name="T0" fmla="*/ 259 w 259"/>
                <a:gd name="T1" fmla="*/ 0 h 189"/>
                <a:gd name="T2" fmla="*/ 0 w 259"/>
                <a:gd name="T3" fmla="*/ 189 h 189"/>
                <a:gd name="T4" fmla="*/ 259 w 259"/>
                <a:gd name="T5" fmla="*/ 189 h 189"/>
                <a:gd name="T6" fmla="*/ 259 w 259"/>
                <a:gd name="T7" fmla="*/ 0 h 189"/>
              </a:gdLst>
              <a:ahLst/>
              <a:cxnLst>
                <a:cxn ang="0">
                  <a:pos x="T0" y="T1"/>
                </a:cxn>
                <a:cxn ang="0">
                  <a:pos x="T2" y="T3"/>
                </a:cxn>
                <a:cxn ang="0">
                  <a:pos x="T4" y="T5"/>
                </a:cxn>
                <a:cxn ang="0">
                  <a:pos x="T6" y="T7"/>
                </a:cxn>
              </a:cxnLst>
              <a:rect l="0" t="0" r="r" b="b"/>
              <a:pathLst>
                <a:path w="259" h="189">
                  <a:moveTo>
                    <a:pt x="259" y="0"/>
                  </a:moveTo>
                  <a:cubicBezTo>
                    <a:pt x="188" y="62"/>
                    <a:pt x="103" y="125"/>
                    <a:pt x="0" y="189"/>
                  </a:cubicBezTo>
                  <a:cubicBezTo>
                    <a:pt x="259" y="189"/>
                    <a:pt x="259" y="189"/>
                    <a:pt x="259" y="189"/>
                  </a:cubicBezTo>
                  <a:lnTo>
                    <a:pt x="25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 name="Group 1"/>
          <p:cNvGrpSpPr/>
          <p:nvPr/>
        </p:nvGrpSpPr>
        <p:grpSpPr>
          <a:xfrm>
            <a:off x="609015" y="1109076"/>
            <a:ext cx="6422977" cy="600588"/>
            <a:chOff x="1304496" y="472289"/>
            <a:chExt cx="5344524" cy="800773"/>
          </a:xfrm>
        </p:grpSpPr>
        <p:sp>
          <p:nvSpPr>
            <p:cNvPr id="68" name="TextBox 2"/>
            <p:cNvSpPr txBox="1"/>
            <p:nvPr/>
          </p:nvSpPr>
          <p:spPr>
            <a:xfrm>
              <a:off x="1304496" y="472289"/>
              <a:ext cx="5344524" cy="779689"/>
            </a:xfrm>
            <a:prstGeom prst="rect">
              <a:avLst/>
            </a:prstGeom>
            <a:noFill/>
          </p:spPr>
          <p:txBody>
            <a:bodyPr wrap="none" rtlCol="0">
              <a:spAutoFit/>
            </a:bodyPr>
            <a:lstStyle/>
            <a:p>
              <a:r>
                <a:rPr lang="de-DE" sz="3200" b="1" dirty="0" smtClean="0"/>
                <a:t>Trainer- und Schiedsrichterlehrgänge</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4"/>
            <p:cNvSpPr/>
            <p:nvPr/>
          </p:nvSpPr>
          <p:spPr>
            <a:xfrm>
              <a:off x="1360696" y="1227344"/>
              <a:ext cx="580674" cy="457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44" name="Freeform 6"/>
          <p:cNvSpPr>
            <a:spLocks/>
          </p:cNvSpPr>
          <p:nvPr/>
        </p:nvSpPr>
        <p:spPr bwMode="auto">
          <a:xfrm>
            <a:off x="-2381" y="0"/>
            <a:ext cx="9167813" cy="1337072"/>
          </a:xfrm>
          <a:custGeom>
            <a:avLst/>
            <a:gdLst>
              <a:gd name="T0" fmla="*/ 0 w 5131"/>
              <a:gd name="T1" fmla="*/ 571 h 746"/>
              <a:gd name="T2" fmla="*/ 1738 w 5131"/>
              <a:gd name="T3" fmla="*/ 270 h 746"/>
              <a:gd name="T4" fmla="*/ 4714 w 5131"/>
              <a:gd name="T5" fmla="*/ 608 h 746"/>
              <a:gd name="T6" fmla="*/ 5120 w 5131"/>
              <a:gd name="T7" fmla="*/ 544 h 746"/>
              <a:gd name="T8" fmla="*/ 5120 w 5131"/>
              <a:gd name="T9" fmla="*/ 0 h 746"/>
              <a:gd name="T10" fmla="*/ 0 w 5131"/>
              <a:gd name="T11" fmla="*/ 0 h 746"/>
              <a:gd name="T12" fmla="*/ 0 w 5131"/>
              <a:gd name="T13" fmla="*/ 571 h 746"/>
            </a:gdLst>
            <a:ahLst/>
            <a:cxnLst>
              <a:cxn ang="0">
                <a:pos x="T0" y="T1"/>
              </a:cxn>
              <a:cxn ang="0">
                <a:pos x="T2" y="T3"/>
              </a:cxn>
              <a:cxn ang="0">
                <a:pos x="T4" y="T5"/>
              </a:cxn>
              <a:cxn ang="0">
                <a:pos x="T6" y="T7"/>
              </a:cxn>
              <a:cxn ang="0">
                <a:pos x="T8" y="T9"/>
              </a:cxn>
              <a:cxn ang="0">
                <a:pos x="T10" y="T11"/>
              </a:cxn>
              <a:cxn ang="0">
                <a:pos x="T12" y="T13"/>
              </a:cxn>
            </a:cxnLst>
            <a:rect l="0" t="0" r="r" b="b"/>
            <a:pathLst>
              <a:path w="5131" h="746">
                <a:moveTo>
                  <a:pt x="0" y="571"/>
                </a:moveTo>
                <a:cubicBezTo>
                  <a:pt x="0" y="571"/>
                  <a:pt x="648" y="160"/>
                  <a:pt x="1738" y="270"/>
                </a:cubicBezTo>
                <a:cubicBezTo>
                  <a:pt x="2886" y="386"/>
                  <a:pt x="3574" y="746"/>
                  <a:pt x="4714" y="608"/>
                </a:cubicBezTo>
                <a:cubicBezTo>
                  <a:pt x="5131" y="558"/>
                  <a:pt x="5120" y="544"/>
                  <a:pt x="5120" y="544"/>
                </a:cubicBezTo>
                <a:cubicBezTo>
                  <a:pt x="5120" y="0"/>
                  <a:pt x="5120" y="0"/>
                  <a:pt x="5120" y="0"/>
                </a:cubicBezTo>
                <a:cubicBezTo>
                  <a:pt x="0" y="0"/>
                  <a:pt x="0" y="0"/>
                  <a:pt x="0" y="0"/>
                </a:cubicBezTo>
                <a:lnTo>
                  <a:pt x="0" y="571"/>
                </a:lnTo>
                <a:close/>
              </a:path>
            </a:pathLst>
          </a:cu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7" name="Freeform 8"/>
          <p:cNvSpPr>
            <a:spLocks/>
          </p:cNvSpPr>
          <p:nvPr/>
        </p:nvSpPr>
        <p:spPr bwMode="auto">
          <a:xfrm>
            <a:off x="-2381" y="-1"/>
            <a:ext cx="1409700" cy="820341"/>
          </a:xfrm>
          <a:custGeom>
            <a:avLst/>
            <a:gdLst>
              <a:gd name="T0" fmla="*/ 697 w 789"/>
              <a:gd name="T1" fmla="*/ 33 h 458"/>
              <a:gd name="T2" fmla="*/ 789 w 789"/>
              <a:gd name="T3" fmla="*/ 0 h 458"/>
              <a:gd name="T4" fmla="*/ 0 w 789"/>
              <a:gd name="T5" fmla="*/ 0 h 458"/>
              <a:gd name="T6" fmla="*/ 0 w 789"/>
              <a:gd name="T7" fmla="*/ 458 h 458"/>
              <a:gd name="T8" fmla="*/ 697 w 789"/>
              <a:gd name="T9" fmla="*/ 33 h 458"/>
            </a:gdLst>
            <a:ahLst/>
            <a:cxnLst>
              <a:cxn ang="0">
                <a:pos x="T0" y="T1"/>
              </a:cxn>
              <a:cxn ang="0">
                <a:pos x="T2" y="T3"/>
              </a:cxn>
              <a:cxn ang="0">
                <a:pos x="T4" y="T5"/>
              </a:cxn>
              <a:cxn ang="0">
                <a:pos x="T6" y="T7"/>
              </a:cxn>
              <a:cxn ang="0">
                <a:pos x="T8" y="T9"/>
              </a:cxn>
            </a:cxnLst>
            <a:rect l="0" t="0" r="r" b="b"/>
            <a:pathLst>
              <a:path w="789" h="458">
                <a:moveTo>
                  <a:pt x="697" y="33"/>
                </a:moveTo>
                <a:cubicBezTo>
                  <a:pt x="726" y="21"/>
                  <a:pt x="757" y="11"/>
                  <a:pt x="789" y="0"/>
                </a:cubicBezTo>
                <a:cubicBezTo>
                  <a:pt x="0" y="0"/>
                  <a:pt x="0" y="0"/>
                  <a:pt x="0" y="0"/>
                </a:cubicBezTo>
                <a:cubicBezTo>
                  <a:pt x="0" y="458"/>
                  <a:pt x="0" y="458"/>
                  <a:pt x="0" y="458"/>
                </a:cubicBezTo>
                <a:cubicBezTo>
                  <a:pt x="156" y="339"/>
                  <a:pt x="371" y="157"/>
                  <a:pt x="697" y="33"/>
                </a:cubicBezTo>
                <a:close/>
              </a:path>
            </a:pathLst>
          </a:custGeom>
          <a:ln>
            <a:no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n-US" sz="1350" dirty="0"/>
          </a:p>
        </p:txBody>
      </p:sp>
      <p:sp>
        <p:nvSpPr>
          <p:cNvPr id="48" name="Freeform 9"/>
          <p:cNvSpPr>
            <a:spLocks/>
          </p:cNvSpPr>
          <p:nvPr/>
        </p:nvSpPr>
        <p:spPr bwMode="auto">
          <a:xfrm>
            <a:off x="-2380" y="-1"/>
            <a:ext cx="1097756" cy="702469"/>
          </a:xfrm>
          <a:custGeom>
            <a:avLst/>
            <a:gdLst>
              <a:gd name="T0" fmla="*/ 614 w 614"/>
              <a:gd name="T1" fmla="*/ 0 h 392"/>
              <a:gd name="T2" fmla="*/ 0 w 614"/>
              <a:gd name="T3" fmla="*/ 0 h 392"/>
              <a:gd name="T4" fmla="*/ 0 w 614"/>
              <a:gd name="T5" fmla="*/ 392 h 392"/>
              <a:gd name="T6" fmla="*/ 614 w 614"/>
              <a:gd name="T7" fmla="*/ 0 h 392"/>
            </a:gdLst>
            <a:ahLst/>
            <a:cxnLst>
              <a:cxn ang="0">
                <a:pos x="T0" y="T1"/>
              </a:cxn>
              <a:cxn ang="0">
                <a:pos x="T2" y="T3"/>
              </a:cxn>
              <a:cxn ang="0">
                <a:pos x="T4" y="T5"/>
              </a:cxn>
              <a:cxn ang="0">
                <a:pos x="T6" y="T7"/>
              </a:cxn>
            </a:cxnLst>
            <a:rect l="0" t="0" r="r" b="b"/>
            <a:pathLst>
              <a:path w="614" h="392">
                <a:moveTo>
                  <a:pt x="614" y="0"/>
                </a:moveTo>
                <a:cubicBezTo>
                  <a:pt x="0" y="0"/>
                  <a:pt x="0" y="0"/>
                  <a:pt x="0" y="0"/>
                </a:cubicBezTo>
                <a:cubicBezTo>
                  <a:pt x="0" y="392"/>
                  <a:pt x="0" y="392"/>
                  <a:pt x="0" y="392"/>
                </a:cubicBezTo>
                <a:cubicBezTo>
                  <a:pt x="142" y="286"/>
                  <a:pt x="332" y="123"/>
                  <a:pt x="614" y="0"/>
                </a:cubicBezTo>
                <a:close/>
              </a:path>
            </a:pathLst>
          </a:custGeom>
          <a:solidFill>
            <a:srgbClr val="FEBF33"/>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10"/>
          <p:cNvSpPr>
            <a:spLocks/>
          </p:cNvSpPr>
          <p:nvPr/>
        </p:nvSpPr>
        <p:spPr bwMode="auto">
          <a:xfrm>
            <a:off x="-2381" y="0"/>
            <a:ext cx="1106091" cy="879872"/>
          </a:xfrm>
          <a:custGeom>
            <a:avLst/>
            <a:gdLst>
              <a:gd name="T0" fmla="*/ 619 w 619"/>
              <a:gd name="T1" fmla="*/ 0 h 491"/>
              <a:gd name="T2" fmla="*/ 0 w 619"/>
              <a:gd name="T3" fmla="*/ 0 h 491"/>
              <a:gd name="T4" fmla="*/ 0 w 619"/>
              <a:gd name="T5" fmla="*/ 491 h 491"/>
              <a:gd name="T6" fmla="*/ 25 w 619"/>
              <a:gd name="T7" fmla="*/ 447 h 491"/>
              <a:gd name="T8" fmla="*/ 619 w 619"/>
              <a:gd name="T9" fmla="*/ 0 h 491"/>
            </a:gdLst>
            <a:ahLst/>
            <a:cxnLst>
              <a:cxn ang="0">
                <a:pos x="T0" y="T1"/>
              </a:cxn>
              <a:cxn ang="0">
                <a:pos x="T2" y="T3"/>
              </a:cxn>
              <a:cxn ang="0">
                <a:pos x="T4" y="T5"/>
              </a:cxn>
              <a:cxn ang="0">
                <a:pos x="T6" y="T7"/>
              </a:cxn>
              <a:cxn ang="0">
                <a:pos x="T8" y="T9"/>
              </a:cxn>
            </a:cxnLst>
            <a:rect l="0" t="0" r="r" b="b"/>
            <a:pathLst>
              <a:path w="619" h="491">
                <a:moveTo>
                  <a:pt x="619" y="0"/>
                </a:moveTo>
                <a:cubicBezTo>
                  <a:pt x="0" y="0"/>
                  <a:pt x="0" y="0"/>
                  <a:pt x="0" y="0"/>
                </a:cubicBezTo>
                <a:cubicBezTo>
                  <a:pt x="0" y="491"/>
                  <a:pt x="0" y="491"/>
                  <a:pt x="0" y="491"/>
                </a:cubicBezTo>
                <a:cubicBezTo>
                  <a:pt x="8" y="476"/>
                  <a:pt x="16" y="462"/>
                  <a:pt x="25" y="447"/>
                </a:cubicBezTo>
                <a:cubicBezTo>
                  <a:pt x="120" y="299"/>
                  <a:pt x="298" y="145"/>
                  <a:pt x="619" y="0"/>
                </a:cubicBezTo>
                <a:close/>
              </a:path>
            </a:pathLst>
          </a:custGeom>
          <a:solidFill>
            <a:srgbClr val="282828"/>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1350" dirty="0"/>
          </a:p>
        </p:txBody>
      </p:sp>
      <p:pic>
        <p:nvPicPr>
          <p:cNvPr id="50" name="Bild 49" descr="WVV_Logo_mit_weis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231" y="103015"/>
            <a:ext cx="954226" cy="922282"/>
          </a:xfrm>
          <a:prstGeom prst="rect">
            <a:avLst/>
          </a:prstGeom>
        </p:spPr>
      </p:pic>
      <p:sp>
        <p:nvSpPr>
          <p:cNvPr id="30" name="Datumsplatzhalter 1"/>
          <p:cNvSpPr>
            <a:spLocks noGrp="1"/>
          </p:cNvSpPr>
          <p:nvPr>
            <p:ph type="dt" sz="half" idx="10"/>
          </p:nvPr>
        </p:nvSpPr>
        <p:spPr>
          <a:xfrm>
            <a:off x="628650" y="6356351"/>
            <a:ext cx="2648704" cy="365125"/>
          </a:xfrm>
        </p:spPr>
        <p:txBody>
          <a:bodyPr/>
          <a:lstStyle/>
          <a:p>
            <a:r>
              <a:rPr lang="de-DE" smtClean="0">
                <a:latin typeface="Open Sans Light" panose="020B0306030504020204" pitchFamily="34" charset="0"/>
                <a:ea typeface="Open Sans Light" panose="020B0306030504020204" pitchFamily="34" charset="0"/>
                <a:cs typeface="Open Sans Light" panose="020B0306030504020204" pitchFamily="34" charset="0"/>
              </a:rPr>
              <a:t>Kreistag VK Münster, 22.02.2016</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Rectangle 17"/>
          <p:cNvSpPr/>
          <p:nvPr/>
        </p:nvSpPr>
        <p:spPr>
          <a:xfrm>
            <a:off x="605634" y="4214711"/>
            <a:ext cx="4905756" cy="353943"/>
          </a:xfrm>
          <a:prstGeom prst="rect">
            <a:avLst/>
          </a:prstGeom>
        </p:spPr>
        <p:txBody>
          <a:bodyPr wrap="square" anchor="t">
            <a:spAutoFit/>
          </a:bodyPr>
          <a:lstStyle/>
          <a:p>
            <a:pPr>
              <a:spcBef>
                <a:spcPts val="600"/>
              </a:spcBef>
              <a:defRPr/>
            </a:pPr>
            <a:r>
              <a:rPr lang="de-DE" sz="1700" b="1" dirty="0">
                <a:solidFill>
                  <a:srgbClr val="000000"/>
                </a:solidFill>
              </a:rPr>
              <a:t>Ansprechpartner: </a:t>
            </a:r>
            <a:r>
              <a:rPr lang="de-DE" sz="1700" b="1" dirty="0" smtClean="0">
                <a:solidFill>
                  <a:srgbClr val="000000"/>
                </a:solidFill>
              </a:rPr>
              <a:t>Martina Eichhorst</a:t>
            </a:r>
            <a:endParaRPr lang="de-DE" sz="1700" dirty="0">
              <a:solidFill>
                <a:srgbClr val="000000"/>
              </a:solidFill>
            </a:endParaRPr>
          </a:p>
        </p:txBody>
      </p:sp>
      <p:grpSp>
        <p:nvGrpSpPr>
          <p:cNvPr id="52" name="Gruppierung 26"/>
          <p:cNvGrpSpPr/>
          <p:nvPr/>
        </p:nvGrpSpPr>
        <p:grpSpPr>
          <a:xfrm>
            <a:off x="605634" y="2983041"/>
            <a:ext cx="8276226" cy="615553"/>
            <a:chOff x="555379" y="2576664"/>
            <a:chExt cx="8276226" cy="615553"/>
          </a:xfrm>
        </p:grpSpPr>
        <p:sp>
          <p:nvSpPr>
            <p:cNvPr id="53" name="Rectangle 17"/>
            <p:cNvSpPr/>
            <p:nvPr/>
          </p:nvSpPr>
          <p:spPr>
            <a:xfrm>
              <a:off x="730714" y="2576664"/>
              <a:ext cx="8100891" cy="615553"/>
            </a:xfrm>
            <a:prstGeom prst="rect">
              <a:avLst/>
            </a:prstGeom>
          </p:spPr>
          <p:txBody>
            <a:bodyPr wrap="square" anchor="t">
              <a:spAutoFit/>
            </a:bodyPr>
            <a:lstStyle/>
            <a:p>
              <a:pPr>
                <a:defRPr/>
              </a:pPr>
              <a:r>
                <a:rPr lang="de-DE" sz="1700" dirty="0">
                  <a:solidFill>
                    <a:srgbClr val="000000"/>
                  </a:solidFill>
                </a:rPr>
                <a:t>Trainerlehrgänge können (ab 12 Teilnehmern) direkt bei Ihnen vor Ort stattfinden. Kontaktieren Sie uns!</a:t>
              </a:r>
            </a:p>
          </p:txBody>
        </p:sp>
        <p:sp>
          <p:nvSpPr>
            <p:cNvPr id="54"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58" name="Gruppierung 26"/>
          <p:cNvGrpSpPr/>
          <p:nvPr/>
        </p:nvGrpSpPr>
        <p:grpSpPr>
          <a:xfrm>
            <a:off x="605634" y="2186263"/>
            <a:ext cx="7675724" cy="353943"/>
            <a:chOff x="555379" y="2576664"/>
            <a:chExt cx="7675724" cy="353943"/>
          </a:xfrm>
        </p:grpSpPr>
        <p:sp>
          <p:nvSpPr>
            <p:cNvPr id="60" name="Rectangle 17"/>
            <p:cNvSpPr/>
            <p:nvPr/>
          </p:nvSpPr>
          <p:spPr>
            <a:xfrm>
              <a:off x="730715" y="2576664"/>
              <a:ext cx="7500388" cy="353943"/>
            </a:xfrm>
            <a:prstGeom prst="rect">
              <a:avLst/>
            </a:prstGeom>
          </p:spPr>
          <p:txBody>
            <a:bodyPr wrap="square" anchor="t">
              <a:spAutoFit/>
            </a:bodyPr>
            <a:lstStyle/>
            <a:p>
              <a:pPr>
                <a:spcBef>
                  <a:spcPts val="600"/>
                </a:spcBef>
                <a:defRPr/>
              </a:pPr>
              <a:r>
                <a:rPr lang="de-DE" sz="1700" dirty="0">
                  <a:solidFill>
                    <a:srgbClr val="000000"/>
                  </a:solidFill>
                </a:rPr>
                <a:t>Lehrgangstermine werden auf der WVV-Homepage ständig aktualisiert.</a:t>
              </a:r>
            </a:p>
          </p:txBody>
        </p:sp>
        <p:sp>
          <p:nvSpPr>
            <p:cNvPr id="61"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grpSp>
        <p:nvGrpSpPr>
          <p:cNvPr id="62" name="Gruppierung 26"/>
          <p:cNvGrpSpPr/>
          <p:nvPr/>
        </p:nvGrpSpPr>
        <p:grpSpPr>
          <a:xfrm>
            <a:off x="605634" y="2584652"/>
            <a:ext cx="8203388" cy="353943"/>
            <a:chOff x="555379" y="2576664"/>
            <a:chExt cx="8203388" cy="353943"/>
          </a:xfrm>
        </p:grpSpPr>
        <p:sp>
          <p:nvSpPr>
            <p:cNvPr id="66" name="Rectangle 17"/>
            <p:cNvSpPr/>
            <p:nvPr/>
          </p:nvSpPr>
          <p:spPr>
            <a:xfrm>
              <a:off x="730715" y="2576664"/>
              <a:ext cx="8028052" cy="353943"/>
            </a:xfrm>
            <a:prstGeom prst="rect">
              <a:avLst/>
            </a:prstGeom>
          </p:spPr>
          <p:txBody>
            <a:bodyPr wrap="square" anchor="t">
              <a:spAutoFit/>
            </a:bodyPr>
            <a:lstStyle/>
            <a:p>
              <a:pPr>
                <a:spcBef>
                  <a:spcPts val="600"/>
                </a:spcBef>
                <a:defRPr/>
              </a:pPr>
              <a:r>
                <a:rPr lang="de-DE" sz="1700" dirty="0">
                  <a:solidFill>
                    <a:srgbClr val="000000"/>
                  </a:solidFill>
                </a:rPr>
                <a:t>Die Anmeldung erfolgt über das entsprechende Formular (über die WVV-Homepage).</a:t>
              </a:r>
            </a:p>
          </p:txBody>
        </p:sp>
        <p:sp>
          <p:nvSpPr>
            <p:cNvPr id="70" name="Oval 28"/>
            <p:cNvSpPr/>
            <p:nvPr/>
          </p:nvSpPr>
          <p:spPr>
            <a:xfrm>
              <a:off x="555379" y="2704206"/>
              <a:ext cx="83470" cy="83470"/>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accent4"/>
                </a:solidFill>
              </a:endParaRPr>
            </a:p>
          </p:txBody>
        </p:sp>
      </p:grpSp>
    </p:spTree>
    <p:extLst>
      <p:ext uri="{BB962C8B-B14F-4D97-AF65-F5344CB8AC3E}">
        <p14:creationId xmlns:p14="http://schemas.microsoft.com/office/powerpoint/2010/main" xmlns="" val="294234541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enutzerdefiniert 2">
      <a:dk1>
        <a:srgbClr val="19823A"/>
      </a:dk1>
      <a:lt1>
        <a:sysClr val="window" lastClr="FFFFFF"/>
      </a:lt1>
      <a:dk2>
        <a:srgbClr val="C91322"/>
      </a:dk2>
      <a:lt2>
        <a:srgbClr val="E7E6E6"/>
      </a:lt2>
      <a:accent1>
        <a:srgbClr val="19823A"/>
      </a:accent1>
      <a:accent2>
        <a:srgbClr val="C91322"/>
      </a:accent2>
      <a:accent3>
        <a:srgbClr val="A5A5A5"/>
      </a:accent3>
      <a:accent4>
        <a:srgbClr val="48A74F"/>
      </a:accent4>
      <a:accent5>
        <a:srgbClr val="DC705F"/>
      </a:accent5>
      <a:accent6>
        <a:srgbClr val="70AD47"/>
      </a:accent6>
      <a:hlink>
        <a:srgbClr val="19823A"/>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1327</Words>
  <Application>Microsoft Office PowerPoint</Application>
  <PresentationFormat>Bildschirmpräsentation (4:3)</PresentationFormat>
  <Paragraphs>154</Paragraphs>
  <Slides>16</Slides>
  <Notes>1</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Office Theme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Woasiul Hamim</dc:creator>
  <cp:lastModifiedBy>Jürgen</cp:lastModifiedBy>
  <cp:revision>872</cp:revision>
  <cp:lastPrinted>2016-03-08T10:28:20Z</cp:lastPrinted>
  <dcterms:created xsi:type="dcterms:W3CDTF">2015-08-17T03:06:03Z</dcterms:created>
  <dcterms:modified xsi:type="dcterms:W3CDTF">2016-03-15T14:44:20Z</dcterms:modified>
</cp:coreProperties>
</file>